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tags/tag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704" r:id="rId2"/>
    <p:sldId id="419" r:id="rId3"/>
    <p:sldId id="705" r:id="rId4"/>
    <p:sldId id="706" r:id="rId5"/>
    <p:sldId id="707" r:id="rId6"/>
    <p:sldId id="708" r:id="rId7"/>
    <p:sldId id="713" r:id="rId8"/>
    <p:sldId id="710" r:id="rId9"/>
    <p:sldId id="711" r:id="rId10"/>
    <p:sldId id="712" r:id="rId11"/>
    <p:sldId id="714" r:id="rId12"/>
    <p:sldId id="716" r:id="rId13"/>
    <p:sldId id="717" r:id="rId14"/>
    <p:sldId id="726" r:id="rId15"/>
    <p:sldId id="730" r:id="rId16"/>
    <p:sldId id="732" r:id="rId17"/>
    <p:sldId id="733" r:id="rId18"/>
    <p:sldId id="735" r:id="rId19"/>
    <p:sldId id="736" r:id="rId20"/>
    <p:sldId id="737" r:id="rId21"/>
    <p:sldId id="738" r:id="rId22"/>
    <p:sldId id="739" r:id="rId23"/>
    <p:sldId id="740" r:id="rId24"/>
    <p:sldId id="742" r:id="rId25"/>
    <p:sldId id="745" r:id="rId26"/>
    <p:sldId id="749" r:id="rId27"/>
    <p:sldId id="750" r:id="rId28"/>
    <p:sldId id="751" r:id="rId29"/>
    <p:sldId id="752" r:id="rId30"/>
    <p:sldId id="753" r:id="rId31"/>
    <p:sldId id="754" r:id="rId32"/>
    <p:sldId id="746" r:id="rId33"/>
    <p:sldId id="755" r:id="rId34"/>
    <p:sldId id="756" r:id="rId35"/>
    <p:sldId id="757" r:id="rId36"/>
    <p:sldId id="758" r:id="rId37"/>
    <p:sldId id="760" r:id="rId38"/>
    <p:sldId id="759" r:id="rId39"/>
    <p:sldId id="761" r:id="rId40"/>
    <p:sldId id="743" r:id="rId41"/>
    <p:sldId id="718" r:id="rId42"/>
    <p:sldId id="719" r:id="rId43"/>
    <p:sldId id="721" r:id="rId44"/>
    <p:sldId id="722" r:id="rId45"/>
    <p:sldId id="720" r:id="rId46"/>
    <p:sldId id="723" r:id="rId47"/>
    <p:sldId id="724" r:id="rId48"/>
    <p:sldId id="725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69158" autoAdjust="0"/>
  </p:normalViewPr>
  <p:slideViewPr>
    <p:cSldViewPr snapToGrid="0">
      <p:cViewPr varScale="1">
        <p:scale>
          <a:sx n="48" d="100"/>
          <a:sy n="48" d="100"/>
        </p:scale>
        <p:origin x="1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6A99-B617-459D-A3E9-7499404F3277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CB16-32D7-437E-904B-543C93F54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1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4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90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31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78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2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29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26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80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158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3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24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63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007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38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6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868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59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0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6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38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05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88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36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12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702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16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1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54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540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84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184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212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97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607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773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observe that the running time of \</a:t>
            </a:r>
            <a:r>
              <a:rPr lang="en-US" altLang="zh-CN" dirty="0" err="1"/>
              <a:t>newins</a:t>
            </a:r>
            <a:r>
              <a:rPr lang="en-US" altLang="zh-CN" dirty="0"/>
              <a:t> and \</a:t>
            </a:r>
            <a:r>
              <a:rPr lang="en-US" altLang="zh-CN" dirty="0" err="1"/>
              <a:t>newdel</a:t>
            </a:r>
            <a:r>
              <a:rPr lang="en-US" altLang="zh-CN" dirty="0"/>
              <a:t> increases as the number of inserted/deleted edges increases. This is because \</a:t>
            </a:r>
            <a:r>
              <a:rPr lang="en-US" altLang="zh-CN" dirty="0" err="1"/>
              <a:t>newins</a:t>
            </a:r>
            <a:r>
              <a:rPr lang="en-US" altLang="zh-CN" dirty="0"/>
              <a:t> and \</a:t>
            </a:r>
            <a:r>
              <a:rPr lang="en-US" altLang="zh-CN" dirty="0" err="1"/>
              <a:t>newdel</a:t>
            </a:r>
            <a:r>
              <a:rPr lang="en-US" altLang="zh-CN" dirty="0"/>
              <a:t> need to touch a set of affected trees by each inserted/deleted edge and update the affected parts of these trees. On the other hand, the running time of \new is insensitive to the number of inserted/deleted edges since it builds all the trees no matter how many edges are inserted/deleted. Thus, if we insert/delete a large number of edges at the same time, \new can perform better than \</a:t>
            </a:r>
            <a:r>
              <a:rPr lang="en-US" altLang="zh-CN" dirty="0" err="1"/>
              <a:t>newins</a:t>
            </a:r>
            <a:r>
              <a:rPr lang="en-US" altLang="zh-CN" dirty="0"/>
              <a:t> and \</a:t>
            </a:r>
            <a:r>
              <a:rPr lang="en-US" altLang="zh-CN" dirty="0" err="1"/>
              <a:t>newdel</a:t>
            </a:r>
            <a:r>
              <a:rPr lang="en-US" altLang="zh-CN" dirty="0"/>
              <a:t>. For instance, on \</a:t>
            </a:r>
            <a:r>
              <a:rPr lang="en-US" altLang="zh-CN" dirty="0" err="1"/>
              <a:t>texttt</a:t>
            </a:r>
            <a:r>
              <a:rPr lang="en-US" altLang="zh-CN" dirty="0"/>
              <a:t>{PA} dataset, when there are about $2^7$ edges deleted, \new has almost the same running time as \</a:t>
            </a:r>
            <a:r>
              <a:rPr lang="en-US" altLang="zh-CN" dirty="0" err="1"/>
              <a:t>newdel</a:t>
            </a:r>
            <a:r>
              <a:rPr lang="en-US" altLang="zh-CN" dirty="0"/>
              <a:t>. After this tipping point, \new performs better than \</a:t>
            </a:r>
            <a:r>
              <a:rPr lang="en-US" altLang="zh-CN" dirty="0" err="1"/>
              <a:t>newdel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98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42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0538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76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5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1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5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47F42-F95C-410C-9869-3601C9C1F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9BA895-9475-42CF-9C8D-2D89BA05B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FC077-F356-46F3-B648-DCF94FAF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4B053-B976-4925-9F9B-C0B515ED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E46D63-4FAC-4635-868B-C6282594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1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33988-AAC3-4090-8EAC-54EC0291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F08665-4E7C-4DF4-86C9-85BA759B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7A3DAB-8EBE-4B66-A88E-73DD7249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695DC-F742-46DE-AA72-0FDEABBE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BDB874-DF82-4FAB-BB6C-4E9719FE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1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E0EFEE-80B5-47BE-89C6-6F8BC2E87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F26D0C-A9D6-4B23-8EB0-E4F578B72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128B9-4BA0-424F-924C-E8859C05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CA0C5-1016-48ED-8615-5D1745B4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44A1E8-493A-42DF-8810-DA4A3CC2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7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63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141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1572F-544B-4EBF-8A3A-C904D7CC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0ABF71-1472-44B4-A52E-181C92F84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D4188-C985-419E-A9F6-3E48168B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5755C-8F9B-4626-A92C-CBF47D72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B21E20-44AA-4FFF-9497-40E8D873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C58EF-91A5-4BB5-84FF-438B1BBE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8EF0F7-B070-48E0-AC13-BC8E1489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CA54E-5D41-495B-88A8-F7DD79E5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F00E88-7FF5-4F51-AEB0-7907225F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9B448-297F-45ED-A669-A0100DA3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4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2EEBE-662C-4670-892F-B9B4C1C5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B405C-27D7-46FA-8E69-C9BF461B1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BA6163-AA4A-4FED-8021-09A7342D3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4881BE-F923-4637-9351-B068C1B4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1B782-6CD7-4452-A2D6-4EEFEDF5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DA1757-34F8-431D-9F9A-E6BD2945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89076-C7FA-4B3A-B4A2-8DBE16F1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88E97-A583-4987-B2EF-F458CFEAA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9499D2-8D69-4A4F-8964-C1D61DA8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1A6440-C394-41E8-A16C-18FDB9122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425599-891D-443F-829C-CF4DAF492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46094C-A4C0-447C-8901-4C586BD1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64D1A5-BD74-420C-A33B-FC176761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52D651-1FA5-41F6-95B9-DA92DF07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B9BB2-851D-4FD8-8149-FEFF9DD9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13ABB6-775B-4EC4-9D6F-EE45FD0A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3ECA8E-7160-4434-9CC0-E7BB81AD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D59F34-BC09-4FC4-97B4-40569B6F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0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3C5D7A-59E5-422C-9A1D-CCAFBE02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D455BE-3F6C-4FE8-96E1-FDC9B1B3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579E62-85E0-44B9-94B3-390E739B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BAC35-013B-4D87-936D-C1FBF53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73D2EC-C603-4C98-8B86-80761DB5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DC000E-6DA7-4CC8-9E31-7A910CBF9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8C2FB-B14D-4846-AA27-A8D06ADA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C58A93-48CB-46FB-A955-A1F2F01D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6C8701-DA9C-4825-BD12-E4EF3767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72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D5BE0-7AFE-4790-94A3-2887898D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89001-4966-4ED8-8155-DB8E35B0D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DC0AD1-F081-49B7-A170-2A47EA50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858106-A45E-43DC-A5F4-B6AB5DFC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0C56E6-74E0-4442-8D23-EE4E6848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65F2DA-2CA6-4483-B054-B7B5565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6D12AC-D009-412B-932A-E7DC8247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5F5A8-6174-4BEF-A963-47356214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3049D-3EB7-417B-A3FE-F02C3BAED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0EAE-A034-4EE5-9471-64013989CAAA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7A85AF-696A-45F3-9543-C3DBFE05E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51F5DD-BA82-47C5-B233-02CF62E9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8AE2-5719-4713-A348-54899D79D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8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28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30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32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240.png"/><Relationship Id="rId10" Type="http://schemas.openxmlformats.org/officeDocument/2006/relationships/image" Target="../media/image230.png"/><Relationship Id="rId9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image" Target="../media/image330.png"/><Relationship Id="rId10" Type="http://schemas.openxmlformats.org/officeDocument/2006/relationships/image" Target="../media/image320.png"/><Relationship Id="rId9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9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45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9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400.png"/><Relationship Id="rId12" Type="http://schemas.openxmlformats.org/officeDocument/2006/relationships/image" Target="../media/image4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11" Type="http://schemas.openxmlformats.org/officeDocument/2006/relationships/image" Target="../media/image470.png"/><Relationship Id="rId5" Type="http://schemas.openxmlformats.org/officeDocument/2006/relationships/image" Target="../media/image49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9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9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9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72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720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66.png"/><Relationship Id="rId5" Type="http://schemas.openxmlformats.org/officeDocument/2006/relationships/image" Target="../media/image72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9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74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740.png"/><Relationship Id="rId1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79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66.png"/><Relationship Id="rId5" Type="http://schemas.openxmlformats.org/officeDocument/2006/relationships/image" Target="../media/image82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66.png"/><Relationship Id="rId5" Type="http://schemas.openxmlformats.org/officeDocument/2006/relationships/image" Target="../media/image82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66.png"/><Relationship Id="rId5" Type="http://schemas.openxmlformats.org/officeDocument/2006/relationships/image" Target="../media/image82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9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84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8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7" Type="http://schemas.openxmlformats.org/officeDocument/2006/relationships/image" Target="../media/image830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66.png"/><Relationship Id="rId5" Type="http://schemas.openxmlformats.org/officeDocument/2006/relationships/image" Target="../media/image84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0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E26F8E5-3FE8-4DAB-8572-EFBAFFEF1436}"/>
              </a:ext>
            </a:extLst>
          </p:cNvPr>
          <p:cNvSpPr txBox="1">
            <a:spLocks/>
          </p:cNvSpPr>
          <p:nvPr/>
        </p:nvSpPr>
        <p:spPr>
          <a:xfrm>
            <a:off x="1034767" y="1937899"/>
            <a:ext cx="10122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i="0" dirty="0">
                <a:effectLst/>
                <a:latin typeface="+mj-ea"/>
                <a:cs typeface="Arial" panose="020B0604020202020204" pitchFamily="34" charset="0"/>
              </a:rPr>
              <a:t>Discovering Hierarchy of Bipartite Graphs with Cohesive Subgraphs</a:t>
            </a:r>
            <a:endParaRPr lang="zh-CN" altLang="en-US" sz="4800" b="1" dirty="0">
              <a:latin typeface="+mj-ea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57583BD-149E-4C47-A491-BBAFD1294DDB}"/>
              </a:ext>
            </a:extLst>
          </p:cNvPr>
          <p:cNvSpPr txBox="1">
            <a:spLocks/>
          </p:cNvSpPr>
          <p:nvPr/>
        </p:nvSpPr>
        <p:spPr>
          <a:xfrm>
            <a:off x="484395" y="3451074"/>
            <a:ext cx="1122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altLang="zh-CN" sz="2400" b="1" dirty="0">
                <a:latin typeface="+mn-lt"/>
                <a:ea typeface="+mn-ea"/>
              </a:rPr>
              <a:t>Kai Wang</a:t>
            </a:r>
            <a:r>
              <a:rPr lang="en-US" altLang="zh-CN" sz="2400" dirty="0">
                <a:latin typeface="+mn-lt"/>
                <a:ea typeface="+mn-ea"/>
              </a:rPr>
              <a:t>, Wenjie Zhang, </a:t>
            </a:r>
            <a:r>
              <a:rPr lang="en-US" altLang="zh-CN" sz="2400" dirty="0" err="1">
                <a:latin typeface="+mn-lt"/>
                <a:ea typeface="+mn-ea"/>
              </a:rPr>
              <a:t>Xuemin</a:t>
            </a:r>
            <a:r>
              <a:rPr lang="en-US" altLang="zh-CN" sz="2400" dirty="0">
                <a:latin typeface="+mn-lt"/>
                <a:ea typeface="+mn-ea"/>
              </a:rPr>
              <a:t> Lin,</a:t>
            </a:r>
          </a:p>
          <a:p>
            <a:pPr>
              <a:spcBef>
                <a:spcPts val="1000"/>
              </a:spcBef>
            </a:pPr>
            <a:r>
              <a:rPr lang="en-US" altLang="zh-CN" sz="2400" dirty="0">
                <a:latin typeface="+mn-lt"/>
                <a:ea typeface="+mn-ea"/>
              </a:rPr>
              <a:t> Ying Zhang and Shunyang Li</a:t>
            </a:r>
            <a:endParaRPr lang="zh-CN" altLang="en-US" sz="2400" dirty="0">
              <a:latin typeface="+mn-lt"/>
              <a:ea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3710E8-61BD-4EBF-B586-9C6F6BB6D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7" y="4898002"/>
            <a:ext cx="719595" cy="719595"/>
          </a:xfrm>
          <a:prstGeom prst="rect">
            <a:avLst/>
          </a:prstGeom>
        </p:spPr>
      </p:pic>
      <p:pic>
        <p:nvPicPr>
          <p:cNvPr id="10" name="Picture 4" descr="Image result for unsw logo">
            <a:extLst>
              <a:ext uri="{FF2B5EF4-FFF2-40B4-BE49-F238E27FC236}">
                <a16:creationId xmlns:a16="http://schemas.microsoft.com/office/drawing/2014/main" id="{058C05CD-617F-4ED4-AB28-E0E1EDBF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35" y="4967606"/>
            <a:ext cx="2215376" cy="5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uts logo">
            <a:extLst>
              <a:ext uri="{FF2B5EF4-FFF2-40B4-BE49-F238E27FC236}">
                <a16:creationId xmlns:a16="http://schemas.microsoft.com/office/drawing/2014/main" id="{57E70EF0-E766-40C9-A2CD-2622B679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33" y="4561651"/>
            <a:ext cx="2276517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CDE 2022">
            <a:extLst>
              <a:ext uri="{FF2B5EF4-FFF2-40B4-BE49-F238E27FC236}">
                <a16:creationId xmlns:a16="http://schemas.microsoft.com/office/drawing/2014/main" id="{A1F3E5B7-0AC5-4B35-9CA9-60BC3348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08" y="485937"/>
            <a:ext cx="1762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6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Related works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44078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General (unipartite) graphs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/>
                  <a:t>Cohesive subgraph models: k-core [1-2], k-truss [3-4],</a:t>
                </a:r>
                <a:r>
                  <a:rPr lang="fr-FR" altLang="zh-CN" dirty="0"/>
                  <a:t> k-ECC [5-6]</a:t>
                </a:r>
                <a:r>
                  <a:rPr lang="en-US" altLang="zh-CN" dirty="0"/>
                  <a:t>, 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Bipartite graphs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/>
                  <a:t>K-</a:t>
                </a:r>
                <a:r>
                  <a:rPr lang="en-US" altLang="zh-CN" dirty="0" err="1"/>
                  <a:t>bitruss</a:t>
                </a:r>
                <a:r>
                  <a:rPr lang="en-US" altLang="zh-CN" dirty="0"/>
                  <a:t> [7-8],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dirty="0"/>
                  <a:t>-core [9-11],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dirty="0"/>
                  <a:t>-community [12] …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4407849"/>
              </a:xfrm>
              <a:prstGeom prst="rect">
                <a:avLst/>
              </a:prstGeom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93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Challenges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How to efficiently build the bipartite hierarchy.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How to efficiently maintain the bipartite hierarchy.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How to efficiently obtain the communities from the bipartite hierarchy.</a:t>
            </a:r>
          </a:p>
        </p:txBody>
      </p:sp>
    </p:spTree>
    <p:extLst>
      <p:ext uri="{BB962C8B-B14F-4D97-AF65-F5344CB8AC3E}">
        <p14:creationId xmlns:p14="http://schemas.microsoft.com/office/powerpoint/2010/main" val="4676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Bipartite hierarchy construction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We design two approaches to build bipartite hierarchy: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Top-down approach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 Bottom-up approach</a:t>
            </a:r>
          </a:p>
        </p:txBody>
      </p:sp>
    </p:spTree>
    <p:extLst>
      <p:ext uri="{BB962C8B-B14F-4D97-AF65-F5344CB8AC3E}">
        <p14:creationId xmlns:p14="http://schemas.microsoft.com/office/powerpoint/2010/main" val="241425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6130117" cy="54343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1800" dirty="0"/>
                  <a:t> tress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1800" dirty="0"/>
                  <a:t> trees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sz="1800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∈[1,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800" dirty="0"/>
                  <a:t>, HC-TD builds each tree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800" dirty="0"/>
                  <a:t>from the root node. For each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∈[1, 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18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Retrieving the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1800" dirty="0"/>
                  <a:t>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Computing the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-components using BFS.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For each upper vertex with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-offset =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in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1800" dirty="0"/>
                  <a:t>, put it into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Based on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sz="1800" dirty="0"/>
                  <a:t>, we build the tree node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in the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1800" dirty="0"/>
                  <a:t> level of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800" dirty="0"/>
                  <a:t>and link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800" dirty="0"/>
                  <a:t> with its parent.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dirty="0"/>
                  <a:t>For each vertex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800" dirty="0"/>
                  <a:t>, we record the address of the tree node it belong to.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6130117" cy="5434392"/>
              </a:xfrm>
              <a:prstGeom prst="rect">
                <a:avLst/>
              </a:prstGeom>
              <a:blipFill>
                <a:blip r:embed="rId5"/>
                <a:stretch>
                  <a:fillRect l="-497" r="-1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图片 99">
            <a:extLst>
              <a:ext uri="{FF2B5EF4-FFF2-40B4-BE49-F238E27FC236}">
                <a16:creationId xmlns:a16="http://schemas.microsoft.com/office/drawing/2014/main" id="{C44E5C80-48C7-416A-896C-6143EC64E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982" y="2275680"/>
            <a:ext cx="4461833" cy="23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2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10435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/>
                  <a:t>Consider the bipartite graph in Figure 1. We show how to build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using HC-TD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HC-TD builds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from the root node.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1043547"/>
              </a:xfrm>
              <a:prstGeom prst="rect">
                <a:avLst/>
              </a:prstGeom>
              <a:blipFill>
                <a:blip r:embed="rId5"/>
                <a:stretch>
                  <a:fillRect l="-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812822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388488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580101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280882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5024883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31973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31973"/>
            <a:ext cx="1022214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29097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29097"/>
            <a:ext cx="1123773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29097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29097"/>
            <a:ext cx="132829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29097"/>
            <a:ext cx="488234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29097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31972"/>
            <a:ext cx="1380081" cy="1953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29097"/>
            <a:ext cx="50271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29097"/>
            <a:ext cx="775933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75995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68444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65568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79882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85721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31285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31973"/>
            <a:ext cx="1643277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72995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29509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37348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79282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65156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29509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37348"/>
            <a:ext cx="1976264" cy="1941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29097"/>
            <a:ext cx="154870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31285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67756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68443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84984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29509"/>
            <a:ext cx="1326965" cy="1949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31285"/>
            <a:ext cx="676075" cy="1947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31972"/>
            <a:ext cx="25593" cy="194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31972"/>
            <a:ext cx="703471" cy="1944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1. A bipartite graph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32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10435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b="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b="0" dirty="0"/>
                  <a:t>.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1, 1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1</m:t>
                        </m:r>
                      </m:e>
                    </m:d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=4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.</a:t>
                </a:r>
                <a:r>
                  <a:rPr lang="en-US" altLang="zh-CN" sz="1600" dirty="0">
                    <a:solidFill>
                      <a:srgbClr val="000000"/>
                    </a:solidFill>
                    <a:cs typeface="Arial"/>
                    <a:rtl val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𝑆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={}</m:t>
                    </m:r>
                  </m:oMath>
                </a14:m>
                <a:r>
                  <a:rPr lang="en-US" altLang="zh-CN" sz="1600" dirty="0"/>
                  <a:t>. Then, we make a empty tree node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600" dirty="0"/>
                  <a:t> in the 1-th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1043547"/>
              </a:xfrm>
              <a:prstGeom prst="rect">
                <a:avLst/>
              </a:prstGeom>
              <a:blipFill>
                <a:blip r:embed="rId5"/>
                <a:stretch>
                  <a:fillRect l="-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812822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388488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580101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280882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5024883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31973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31973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29097"/>
            <a:ext cx="55776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29097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29097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29097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29097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29097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31972"/>
            <a:ext cx="1380081" cy="195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29097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29097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75995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68444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65568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79882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85721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31285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31973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72995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29509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37348"/>
            <a:ext cx="73994" cy="194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79282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65156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29509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37348"/>
            <a:ext cx="1976264" cy="194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29097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31285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67756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68443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84984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29509"/>
            <a:ext cx="1326965" cy="194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31285"/>
            <a:ext cx="676075" cy="194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31972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31972"/>
            <a:ext cx="703471" cy="1944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1. A bipartite graph G</a:t>
            </a:r>
            <a:endParaRPr lang="zh-CN" altLang="en-US" dirty="0"/>
          </a:p>
        </p:txBody>
      </p:sp>
      <p:sp>
        <p:nvSpPr>
          <p:cNvPr id="68" name="椭圆 78">
            <a:extLst>
              <a:ext uri="{FF2B5EF4-FFF2-40B4-BE49-F238E27FC236}">
                <a16:creationId xmlns:a16="http://schemas.microsoft.com/office/drawing/2014/main" id="{E1ECFBFA-865D-4446-8CE1-D8D4DC093B42}"/>
              </a:ext>
            </a:extLst>
          </p:cNvPr>
          <p:cNvSpPr/>
          <p:nvPr/>
        </p:nvSpPr>
        <p:spPr>
          <a:xfrm>
            <a:off x="8695569" y="3917213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19920E0-45DC-4366-B1B4-A571E73A2394}"/>
              </a:ext>
            </a:extLst>
          </p:cNvPr>
          <p:cNvCxnSpPr>
            <a:stCxn id="127" idx="2"/>
            <a:endCxn id="68" idx="0"/>
          </p:cNvCxnSpPr>
          <p:nvPr/>
        </p:nvCxnSpPr>
        <p:spPr>
          <a:xfrm>
            <a:off x="9013506" y="3625879"/>
            <a:ext cx="0" cy="291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467FDF6-C0EA-40A4-A129-737AA467E62A}"/>
              </a:ext>
            </a:extLst>
          </p:cNvPr>
          <p:cNvSpPr txBox="1"/>
          <p:nvPr/>
        </p:nvSpPr>
        <p:spPr>
          <a:xfrm>
            <a:off x="230682" y="4101028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1-1)-core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4519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116162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b="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b="0" dirty="0"/>
                  <a:t>.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1</m:t>
                        </m:r>
                      </m:e>
                    </m:d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=4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.</a:t>
                </a:r>
                <a:r>
                  <a:rPr lang="en-US" altLang="zh-CN" sz="1600" dirty="0">
                    <a:solidFill>
                      <a:srgbClr val="000000"/>
                    </a:solidFill>
                    <a:cs typeface="Arial"/>
                    <a:rtl val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𝑆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={}</m:t>
                    </m:r>
                  </m:oMath>
                </a14:m>
                <a:r>
                  <a:rPr lang="en-US" altLang="zh-CN" sz="1600" dirty="0"/>
                  <a:t>. Then, we compute the (1, 2)-component and observe that (1, 2)-core has the same connected component as (1, 1)-core. Thus, we just move the tree node in the first level into the second level.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1161627"/>
              </a:xfrm>
              <a:prstGeom prst="rect">
                <a:avLst/>
              </a:prstGeom>
              <a:blipFill>
                <a:blip r:embed="rId5"/>
                <a:stretch>
                  <a:fillRect l="-297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812822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388488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580101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280882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5024883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19920E0-45DC-4366-B1B4-A571E73A2394}"/>
              </a:ext>
            </a:extLst>
          </p:cNvPr>
          <p:cNvCxnSpPr>
            <a:cxnSpLocks/>
            <a:stCxn id="127" idx="2"/>
          </p:cNvCxnSpPr>
          <p:nvPr/>
        </p:nvCxnSpPr>
        <p:spPr>
          <a:xfrm>
            <a:off x="9013506" y="3625879"/>
            <a:ext cx="0" cy="291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椭圆 78">
            <a:extLst>
              <a:ext uri="{FF2B5EF4-FFF2-40B4-BE49-F238E27FC236}">
                <a16:creationId xmlns:a16="http://schemas.microsoft.com/office/drawing/2014/main" id="{AC8A8AA9-17EB-498E-9376-3CAEDF6B3E52}"/>
              </a:ext>
            </a:extLst>
          </p:cNvPr>
          <p:cNvSpPr/>
          <p:nvPr/>
        </p:nvSpPr>
        <p:spPr>
          <a:xfrm>
            <a:off x="8695569" y="3917213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1" name="椭圆 78">
            <a:extLst>
              <a:ext uri="{FF2B5EF4-FFF2-40B4-BE49-F238E27FC236}">
                <a16:creationId xmlns:a16="http://schemas.microsoft.com/office/drawing/2014/main" id="{45C4AF1D-1433-4E5D-B2F8-CC04B1386DD3}"/>
              </a:ext>
            </a:extLst>
          </p:cNvPr>
          <p:cNvSpPr/>
          <p:nvPr/>
        </p:nvSpPr>
        <p:spPr>
          <a:xfrm>
            <a:off x="8695569" y="4545605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CA2981B4-2CE9-40D1-9F34-D11C2798F017}"/>
              </a:ext>
            </a:extLst>
          </p:cNvPr>
          <p:cNvCxnSpPr>
            <a:cxnSpLocks/>
            <a:stCxn id="127" idx="2"/>
            <a:endCxn id="71" idx="0"/>
          </p:cNvCxnSpPr>
          <p:nvPr/>
        </p:nvCxnSpPr>
        <p:spPr>
          <a:xfrm>
            <a:off x="9013506" y="3625879"/>
            <a:ext cx="0" cy="919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6EF459A-EE77-420A-B6A0-8F832A0E4B48}"/>
              </a:ext>
            </a:extLst>
          </p:cNvPr>
          <p:cNvCxnSpPr>
            <a:cxnSpLocks/>
            <a:stCxn id="86" idx="4"/>
            <a:endCxn id="120" idx="0"/>
          </p:cNvCxnSpPr>
          <p:nvPr/>
        </p:nvCxnSpPr>
        <p:spPr>
          <a:xfrm>
            <a:off x="1550424" y="3531973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6FEA5CA1-3343-4C9A-9030-8B5D3019E57E}"/>
              </a:ext>
            </a:extLst>
          </p:cNvPr>
          <p:cNvCxnSpPr>
            <a:cxnSpLocks/>
            <a:stCxn id="86" idx="4"/>
            <a:endCxn id="85" idx="0"/>
          </p:cNvCxnSpPr>
          <p:nvPr/>
        </p:nvCxnSpPr>
        <p:spPr>
          <a:xfrm>
            <a:off x="1550424" y="3531973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86E29A1-6BE3-4EAF-805C-4AEFC969FE45}"/>
              </a:ext>
            </a:extLst>
          </p:cNvPr>
          <p:cNvCxnSpPr>
            <a:cxnSpLocks/>
            <a:stCxn id="92" idx="4"/>
            <a:endCxn id="90" idx="0"/>
          </p:cNvCxnSpPr>
          <p:nvPr/>
        </p:nvCxnSpPr>
        <p:spPr>
          <a:xfrm>
            <a:off x="3348571" y="3529097"/>
            <a:ext cx="55776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EF23F40-029F-499D-8FC5-72AA643A2F6C}"/>
              </a:ext>
            </a:extLst>
          </p:cNvPr>
          <p:cNvCxnSpPr>
            <a:cxnSpLocks/>
            <a:stCxn id="87" idx="4"/>
            <a:endCxn id="89" idx="0"/>
          </p:cNvCxnSpPr>
          <p:nvPr/>
        </p:nvCxnSpPr>
        <p:spPr>
          <a:xfrm>
            <a:off x="2069928" y="3529097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413F100-A2F9-4EFB-9B50-064AEA659F7F}"/>
              </a:ext>
            </a:extLst>
          </p:cNvPr>
          <p:cNvCxnSpPr>
            <a:cxnSpLocks/>
            <a:stCxn id="87" idx="4"/>
            <a:endCxn id="120" idx="0"/>
          </p:cNvCxnSpPr>
          <p:nvPr/>
        </p:nvCxnSpPr>
        <p:spPr>
          <a:xfrm flipH="1">
            <a:off x="1990317" y="3529097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AC7839F-BA04-4CFB-B450-EB1C3B8BA54D}"/>
              </a:ext>
            </a:extLst>
          </p:cNvPr>
          <p:cNvCxnSpPr>
            <a:cxnSpLocks/>
            <a:stCxn id="88" idx="4"/>
            <a:endCxn id="85" idx="0"/>
          </p:cNvCxnSpPr>
          <p:nvPr/>
        </p:nvCxnSpPr>
        <p:spPr>
          <a:xfrm flipH="1">
            <a:off x="2572638" y="3529097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23FEA3E2-A85E-482D-972C-FFFE63BA0928}"/>
              </a:ext>
            </a:extLst>
          </p:cNvPr>
          <p:cNvCxnSpPr>
            <a:cxnSpLocks/>
            <a:stCxn id="88" idx="4"/>
            <a:endCxn id="89" idx="0"/>
          </p:cNvCxnSpPr>
          <p:nvPr/>
        </p:nvCxnSpPr>
        <p:spPr>
          <a:xfrm>
            <a:off x="2705467" y="3529097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80B8F4BE-9C4E-4A32-8F7A-A4CDC8E9BF87}"/>
              </a:ext>
            </a:extLst>
          </p:cNvPr>
          <p:cNvCxnSpPr>
            <a:cxnSpLocks/>
            <a:stCxn id="88" idx="4"/>
            <a:endCxn id="120" idx="0"/>
          </p:cNvCxnSpPr>
          <p:nvPr/>
        </p:nvCxnSpPr>
        <p:spPr>
          <a:xfrm flipH="1">
            <a:off x="1990317" y="3529097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8EC67A4F-53F5-429A-8CB9-5B38FC7AE387}"/>
              </a:ext>
            </a:extLst>
          </p:cNvPr>
          <p:cNvCxnSpPr>
            <a:cxnSpLocks/>
            <a:stCxn id="118" idx="4"/>
            <a:endCxn id="91" idx="0"/>
          </p:cNvCxnSpPr>
          <p:nvPr/>
        </p:nvCxnSpPr>
        <p:spPr>
          <a:xfrm flipH="1">
            <a:off x="4550915" y="3531972"/>
            <a:ext cx="1380081" cy="195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550BD802-F73C-4807-80B4-39FE0D1FF523}"/>
              </a:ext>
            </a:extLst>
          </p:cNvPr>
          <p:cNvCxnSpPr>
            <a:cxnSpLocks/>
            <a:stCxn id="87" idx="4"/>
            <a:endCxn id="85" idx="0"/>
          </p:cNvCxnSpPr>
          <p:nvPr/>
        </p:nvCxnSpPr>
        <p:spPr>
          <a:xfrm>
            <a:off x="2069928" y="3529097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AD00539C-C51D-408D-B42B-8DE9FF547953}"/>
              </a:ext>
            </a:extLst>
          </p:cNvPr>
          <p:cNvCxnSpPr>
            <a:cxnSpLocks/>
            <a:stCxn id="92" idx="4"/>
            <a:endCxn id="85" idx="0"/>
          </p:cNvCxnSpPr>
          <p:nvPr/>
        </p:nvCxnSpPr>
        <p:spPr>
          <a:xfrm flipH="1">
            <a:off x="2572638" y="3529097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D15B8323-6D01-4926-89AD-FCB37626FCAC}"/>
              </a:ext>
            </a:extLst>
          </p:cNvPr>
          <p:cNvSpPr/>
          <p:nvPr/>
        </p:nvSpPr>
        <p:spPr>
          <a:xfrm>
            <a:off x="5096361" y="5475995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713EDC23-FB9D-4116-8D1D-8D5309BF991D}"/>
              </a:ext>
            </a:extLst>
          </p:cNvPr>
          <p:cNvSpPr/>
          <p:nvPr/>
        </p:nvSpPr>
        <p:spPr>
          <a:xfrm>
            <a:off x="2441883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A4EADECD-CE9A-4B7B-82D0-C6ADF3BA2541}"/>
              </a:ext>
            </a:extLst>
          </p:cNvPr>
          <p:cNvSpPr/>
          <p:nvPr/>
        </p:nvSpPr>
        <p:spPr>
          <a:xfrm>
            <a:off x="1419669" y="3268444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D1166D3D-AA9F-474D-B3C9-177873007DD4}"/>
              </a:ext>
            </a:extLst>
          </p:cNvPr>
          <p:cNvSpPr/>
          <p:nvPr/>
        </p:nvSpPr>
        <p:spPr>
          <a:xfrm>
            <a:off x="1939173" y="3265568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3A04F43-0AE3-4ECA-9DF2-80E2D4F82620}"/>
              </a:ext>
            </a:extLst>
          </p:cNvPr>
          <p:cNvSpPr/>
          <p:nvPr/>
        </p:nvSpPr>
        <p:spPr>
          <a:xfrm>
            <a:off x="2574712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0C7C3583-448F-4CB7-8E1D-7C1689C92020}"/>
              </a:ext>
            </a:extLst>
          </p:cNvPr>
          <p:cNvSpPr/>
          <p:nvPr/>
        </p:nvSpPr>
        <p:spPr>
          <a:xfrm>
            <a:off x="3062946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4501D41A-8AFA-46A2-ADCB-0D1DDB7290CE}"/>
              </a:ext>
            </a:extLst>
          </p:cNvPr>
          <p:cNvSpPr/>
          <p:nvPr/>
        </p:nvSpPr>
        <p:spPr>
          <a:xfrm>
            <a:off x="3775576" y="5479882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3E22D3B-95CC-4402-A3CD-976D7219CB3A}"/>
              </a:ext>
            </a:extLst>
          </p:cNvPr>
          <p:cNvSpPr/>
          <p:nvPr/>
        </p:nvSpPr>
        <p:spPr>
          <a:xfrm>
            <a:off x="4420160" y="5485721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2F329227-495A-48FF-AADC-F4F9E4F70487}"/>
              </a:ext>
            </a:extLst>
          </p:cNvPr>
          <p:cNvSpPr/>
          <p:nvPr/>
        </p:nvSpPr>
        <p:spPr>
          <a:xfrm>
            <a:off x="3217816" y="3265568"/>
            <a:ext cx="261510" cy="26352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8EB8BFF-4326-4BD1-919E-0F9A35D9471D}"/>
              </a:ext>
            </a:extLst>
          </p:cNvPr>
          <p:cNvCxnSpPr>
            <a:cxnSpLocks/>
            <a:stCxn id="116" idx="4"/>
            <a:endCxn id="84" idx="0"/>
          </p:cNvCxnSpPr>
          <p:nvPr/>
        </p:nvCxnSpPr>
        <p:spPr>
          <a:xfrm flipH="1">
            <a:off x="5227525" y="3531285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F28C0F13-E350-45FB-8788-E0A11C25F9B7}"/>
              </a:ext>
            </a:extLst>
          </p:cNvPr>
          <p:cNvCxnSpPr>
            <a:cxnSpLocks/>
            <a:stCxn id="86" idx="4"/>
            <a:endCxn id="89" idx="0"/>
          </p:cNvCxnSpPr>
          <p:nvPr/>
        </p:nvCxnSpPr>
        <p:spPr>
          <a:xfrm>
            <a:off x="1550424" y="3531973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F3038308-35D5-4553-9C9F-EE652B1F810D}"/>
              </a:ext>
            </a:extLst>
          </p:cNvPr>
          <p:cNvSpPr/>
          <p:nvPr/>
        </p:nvSpPr>
        <p:spPr>
          <a:xfrm>
            <a:off x="3849161" y="3272995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024E971D-8EA4-4733-B354-4E29BE5BC7C2}"/>
              </a:ext>
            </a:extLst>
          </p:cNvPr>
          <p:cNvCxnSpPr>
            <a:cxnSpLocks/>
            <a:stCxn id="100" idx="4"/>
            <a:endCxn id="84" idx="0"/>
          </p:cNvCxnSpPr>
          <p:nvPr/>
        </p:nvCxnSpPr>
        <p:spPr>
          <a:xfrm>
            <a:off x="4629624" y="3529509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C1BC0AEB-9207-4446-B9A8-CA891B70C330}"/>
              </a:ext>
            </a:extLst>
          </p:cNvPr>
          <p:cNvCxnSpPr>
            <a:cxnSpLocks/>
            <a:stCxn id="95" idx="4"/>
            <a:endCxn id="90" idx="0"/>
          </p:cNvCxnSpPr>
          <p:nvPr/>
        </p:nvCxnSpPr>
        <p:spPr>
          <a:xfrm flipH="1">
            <a:off x="3906331" y="3537348"/>
            <a:ext cx="73994" cy="194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DF9F356E-289D-46F7-A168-75CB1A09C87E}"/>
              </a:ext>
            </a:extLst>
          </p:cNvPr>
          <p:cNvSpPr/>
          <p:nvPr/>
        </p:nvSpPr>
        <p:spPr>
          <a:xfrm>
            <a:off x="1349475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1576E5E-C875-44E6-BF72-DC08DC659B68}"/>
              </a:ext>
            </a:extLst>
          </p:cNvPr>
          <p:cNvSpPr/>
          <p:nvPr/>
        </p:nvSpPr>
        <p:spPr>
          <a:xfrm>
            <a:off x="5825425" y="5479282"/>
            <a:ext cx="262327" cy="26435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6D1997A3-1B29-46BF-B05A-17FA274A1C08}"/>
              </a:ext>
            </a:extLst>
          </p:cNvPr>
          <p:cNvSpPr/>
          <p:nvPr/>
        </p:nvSpPr>
        <p:spPr>
          <a:xfrm>
            <a:off x="4498460" y="3265156"/>
            <a:ext cx="262327" cy="264353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7CC6DE5B-3B65-4B46-8C7B-B0F502919514}"/>
              </a:ext>
            </a:extLst>
          </p:cNvPr>
          <p:cNvSpPr/>
          <p:nvPr/>
        </p:nvSpPr>
        <p:spPr>
          <a:xfrm>
            <a:off x="1867810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521171E-F94F-45FC-9807-E31D057E580B}"/>
              </a:ext>
            </a:extLst>
          </p:cNvPr>
          <p:cNvSpPr/>
          <p:nvPr/>
        </p:nvSpPr>
        <p:spPr>
          <a:xfrm>
            <a:off x="2521974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6946EC71-C6B6-475B-8A7B-D7213E5379FA}"/>
              </a:ext>
            </a:extLst>
          </p:cNvPr>
          <p:cNvSpPr/>
          <p:nvPr/>
        </p:nvSpPr>
        <p:spPr>
          <a:xfrm>
            <a:off x="3159727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1A39A89-7638-4137-8439-5FCDE64F33A1}"/>
              </a:ext>
            </a:extLst>
          </p:cNvPr>
          <p:cNvSpPr/>
          <p:nvPr/>
        </p:nvSpPr>
        <p:spPr>
          <a:xfrm>
            <a:off x="3775576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D32F0713-D542-423C-8C36-C02B3FFF1D75}"/>
              </a:ext>
            </a:extLst>
          </p:cNvPr>
          <p:cNvSpPr/>
          <p:nvPr/>
        </p:nvSpPr>
        <p:spPr>
          <a:xfrm>
            <a:off x="4436552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4444F728-3C82-4236-9D58-A37A180001BB}"/>
              </a:ext>
            </a:extLst>
          </p:cNvPr>
          <p:cNvSpPr/>
          <p:nvPr/>
        </p:nvSpPr>
        <p:spPr>
          <a:xfrm>
            <a:off x="2389593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8EBFEEFE-B955-48D2-BD48-F572900747C3}"/>
              </a:ext>
            </a:extLst>
          </p:cNvPr>
          <p:cNvSpPr/>
          <p:nvPr/>
        </p:nvSpPr>
        <p:spPr>
          <a:xfrm>
            <a:off x="3035211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59C2B71-6429-447C-BEF4-7BA5EBC9EC60}"/>
              </a:ext>
            </a:extLst>
          </p:cNvPr>
          <p:cNvSpPr/>
          <p:nvPr/>
        </p:nvSpPr>
        <p:spPr>
          <a:xfrm>
            <a:off x="3724814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F2421064-EA62-45E6-860B-A11CE828410B}"/>
              </a:ext>
            </a:extLst>
          </p:cNvPr>
          <p:cNvSpPr/>
          <p:nvPr/>
        </p:nvSpPr>
        <p:spPr>
          <a:xfrm>
            <a:off x="4373343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C8258946-9F31-43D7-B436-8F4ADF5059F4}"/>
              </a:ext>
            </a:extLst>
          </p:cNvPr>
          <p:cNvSpPr/>
          <p:nvPr/>
        </p:nvSpPr>
        <p:spPr>
          <a:xfrm>
            <a:off x="5063730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7A5D9D09-0DDC-434F-9549-F0392738EE62}"/>
              </a:ext>
            </a:extLst>
          </p:cNvPr>
          <p:cNvSpPr/>
          <p:nvPr/>
        </p:nvSpPr>
        <p:spPr>
          <a:xfrm>
            <a:off x="5786748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14F768C4-2DA0-4F5A-A40F-2892FCD7B249}"/>
              </a:ext>
            </a:extLst>
          </p:cNvPr>
          <p:cNvCxnSpPr>
            <a:cxnSpLocks/>
            <a:stCxn id="100" idx="4"/>
            <a:endCxn id="91" idx="0"/>
          </p:cNvCxnSpPr>
          <p:nvPr/>
        </p:nvCxnSpPr>
        <p:spPr>
          <a:xfrm flipH="1">
            <a:off x="4550915" y="3529509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1C7B314B-BED0-4273-A6FB-707C8B55E250}"/>
              </a:ext>
            </a:extLst>
          </p:cNvPr>
          <p:cNvCxnSpPr>
            <a:cxnSpLocks/>
            <a:stCxn id="95" idx="4"/>
            <a:endCxn id="99" idx="0"/>
          </p:cNvCxnSpPr>
          <p:nvPr/>
        </p:nvCxnSpPr>
        <p:spPr>
          <a:xfrm>
            <a:off x="3980325" y="3537348"/>
            <a:ext cx="1976264" cy="194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C84FC58B-29AB-4646-8DF0-F72293C08630}"/>
              </a:ext>
            </a:extLst>
          </p:cNvPr>
          <p:cNvCxnSpPr>
            <a:cxnSpLocks/>
            <a:stCxn id="92" idx="4"/>
            <a:endCxn id="89" idx="0"/>
          </p:cNvCxnSpPr>
          <p:nvPr/>
        </p:nvCxnSpPr>
        <p:spPr>
          <a:xfrm flipH="1">
            <a:off x="3193701" y="3529097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D7A4C0E3-9EF1-4F92-8BC6-8CD6B7C0B393}"/>
              </a:ext>
            </a:extLst>
          </p:cNvPr>
          <p:cNvCxnSpPr>
            <a:cxnSpLocks/>
            <a:stCxn id="116" idx="4"/>
            <a:endCxn id="91" idx="0"/>
          </p:cNvCxnSpPr>
          <p:nvPr/>
        </p:nvCxnSpPr>
        <p:spPr>
          <a:xfrm flipH="1">
            <a:off x="4550915" y="3531285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>
            <a:extLst>
              <a:ext uri="{FF2B5EF4-FFF2-40B4-BE49-F238E27FC236}">
                <a16:creationId xmlns:a16="http://schemas.microsoft.com/office/drawing/2014/main" id="{7C008F09-C353-4E41-83B5-422A8A3AE349}"/>
              </a:ext>
            </a:extLst>
          </p:cNvPr>
          <p:cNvSpPr/>
          <p:nvPr/>
        </p:nvSpPr>
        <p:spPr>
          <a:xfrm>
            <a:off x="5149759" y="3267756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889D35AA-CAA4-4E09-9ADA-158973ED8823}"/>
              </a:ext>
            </a:extLst>
          </p:cNvPr>
          <p:cNvSpPr/>
          <p:nvPr/>
        </p:nvSpPr>
        <p:spPr>
          <a:xfrm>
            <a:off x="5072073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D2E62288-F0B7-4F6B-A95C-E46A8F2ED8E9}"/>
              </a:ext>
            </a:extLst>
          </p:cNvPr>
          <p:cNvSpPr/>
          <p:nvPr/>
        </p:nvSpPr>
        <p:spPr>
          <a:xfrm>
            <a:off x="5800241" y="3268443"/>
            <a:ext cx="261510" cy="263529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81B7D11A-EE8F-4E28-9184-4F82493C1023}"/>
              </a:ext>
            </a:extLst>
          </p:cNvPr>
          <p:cNvSpPr/>
          <p:nvPr/>
        </p:nvSpPr>
        <p:spPr>
          <a:xfrm>
            <a:off x="5744237" y="2884984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C70DAF5E-2A24-4E65-9C1F-84F04E10BE21}"/>
              </a:ext>
            </a:extLst>
          </p:cNvPr>
          <p:cNvSpPr/>
          <p:nvPr/>
        </p:nvSpPr>
        <p:spPr>
          <a:xfrm>
            <a:off x="1859562" y="5479882"/>
            <a:ext cx="261510" cy="263529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27B70B2-F94C-402B-8547-CC3AE1365CF8}"/>
              </a:ext>
            </a:extLst>
          </p:cNvPr>
          <p:cNvSpPr/>
          <p:nvPr/>
        </p:nvSpPr>
        <p:spPr>
          <a:xfrm>
            <a:off x="1824457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0A1E715E-6944-44F9-B155-2C345814A669}"/>
              </a:ext>
            </a:extLst>
          </p:cNvPr>
          <p:cNvCxnSpPr>
            <a:cxnSpLocks/>
            <a:stCxn id="100" idx="4"/>
            <a:endCxn id="99" idx="0"/>
          </p:cNvCxnSpPr>
          <p:nvPr/>
        </p:nvCxnSpPr>
        <p:spPr>
          <a:xfrm>
            <a:off x="4629624" y="3529509"/>
            <a:ext cx="1326965" cy="194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22973149-35A5-4BCB-BD96-2AAA965AF8AC}"/>
              </a:ext>
            </a:extLst>
          </p:cNvPr>
          <p:cNvCxnSpPr>
            <a:cxnSpLocks/>
            <a:stCxn id="116" idx="4"/>
            <a:endCxn id="99" idx="0"/>
          </p:cNvCxnSpPr>
          <p:nvPr/>
        </p:nvCxnSpPr>
        <p:spPr>
          <a:xfrm>
            <a:off x="5280514" y="3531285"/>
            <a:ext cx="676075" cy="194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E681CDD0-749F-4298-A2DB-80F25D1622AF}"/>
              </a:ext>
            </a:extLst>
          </p:cNvPr>
          <p:cNvCxnSpPr>
            <a:cxnSpLocks/>
            <a:stCxn id="118" idx="4"/>
            <a:endCxn id="99" idx="0"/>
          </p:cNvCxnSpPr>
          <p:nvPr/>
        </p:nvCxnSpPr>
        <p:spPr>
          <a:xfrm>
            <a:off x="5930996" y="3531972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709EC7A2-911D-4B91-AA60-C13935D1B88E}"/>
              </a:ext>
            </a:extLst>
          </p:cNvPr>
          <p:cNvCxnSpPr>
            <a:cxnSpLocks/>
            <a:stCxn id="118" idx="4"/>
            <a:endCxn id="84" idx="0"/>
          </p:cNvCxnSpPr>
          <p:nvPr/>
        </p:nvCxnSpPr>
        <p:spPr>
          <a:xfrm flipH="1">
            <a:off x="5227525" y="3531972"/>
            <a:ext cx="703471" cy="1944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51E0C60-C882-4532-BB0B-F380DA212F04}"/>
              </a:ext>
            </a:extLst>
          </p:cNvPr>
          <p:cNvSpPr txBox="1"/>
          <p:nvPr/>
        </p:nvSpPr>
        <p:spPr>
          <a:xfrm>
            <a:off x="2286607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1. A bipartite graph G</a:t>
            </a:r>
            <a:endParaRPr lang="zh-CN" altLang="en-US" dirty="0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0284DEA1-FA64-4C90-AE2D-2D2AED12B579}"/>
              </a:ext>
            </a:extLst>
          </p:cNvPr>
          <p:cNvSpPr txBox="1"/>
          <p:nvPr/>
        </p:nvSpPr>
        <p:spPr>
          <a:xfrm>
            <a:off x="230682" y="4101028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1-2)-core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410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116162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b="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b="0" dirty="0"/>
                  <a:t>.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1, 3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1</m:t>
                        </m:r>
                      </m:e>
                    </m:d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=4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.</a:t>
                </a:r>
                <a:r>
                  <a:rPr lang="en-US" altLang="zh-CN" sz="1600" dirty="0">
                    <a:solidFill>
                      <a:srgbClr val="000000"/>
                    </a:solidFill>
                    <a:cs typeface="Arial"/>
                    <a:rtl val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𝑆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={}</m:t>
                    </m:r>
                  </m:oMath>
                </a14:m>
                <a:r>
                  <a:rPr lang="en-US" altLang="zh-CN" sz="1600" dirty="0"/>
                  <a:t>. We obtain two (1, 3)-components and create two tree nodes. We also link them with their parent in the second level according to the vertex set of the components.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1161627"/>
              </a:xfrm>
              <a:prstGeom prst="rect">
                <a:avLst/>
              </a:prstGeom>
              <a:blipFill>
                <a:blip r:embed="rId6"/>
                <a:stretch>
                  <a:fillRect l="-297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812822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388488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580101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280882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656773"/>
                <a:ext cx="392561" cy="531171"/>
              </a:xfrm>
              <a:prstGeom prst="rect">
                <a:avLst/>
              </a:prstGeom>
              <a:blipFill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5024883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771231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5082358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696180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458696"/>
                <a:ext cx="3572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31973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31973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29097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29097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29097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29097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29097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29097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31972"/>
            <a:ext cx="1380081" cy="195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29097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29097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75995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79882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6844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79882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79882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85721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31285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31973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72995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29509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37348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79282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65156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29509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37348"/>
            <a:ext cx="1976264" cy="194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29097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31285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6775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68443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84984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79882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29509"/>
            <a:ext cx="1326965" cy="194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31285"/>
            <a:ext cx="676075" cy="194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31972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31972"/>
            <a:ext cx="703471" cy="1944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1. A bipartite graph G</a:t>
            </a:r>
            <a:endParaRPr lang="zh-CN" altLang="en-US" dirty="0"/>
          </a:p>
        </p:txBody>
      </p:sp>
      <p:sp>
        <p:nvSpPr>
          <p:cNvPr id="71" name="椭圆 78">
            <a:extLst>
              <a:ext uri="{FF2B5EF4-FFF2-40B4-BE49-F238E27FC236}">
                <a16:creationId xmlns:a16="http://schemas.microsoft.com/office/drawing/2014/main" id="{45C4AF1D-1433-4E5D-B2F8-CC04B1386DD3}"/>
              </a:ext>
            </a:extLst>
          </p:cNvPr>
          <p:cNvSpPr/>
          <p:nvPr/>
        </p:nvSpPr>
        <p:spPr>
          <a:xfrm>
            <a:off x="8695569" y="4545605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CA2981B4-2CE9-40D1-9F34-D11C2798F017}"/>
              </a:ext>
            </a:extLst>
          </p:cNvPr>
          <p:cNvCxnSpPr>
            <a:cxnSpLocks/>
            <a:stCxn id="127" idx="2"/>
            <a:endCxn id="71" idx="0"/>
          </p:cNvCxnSpPr>
          <p:nvPr/>
        </p:nvCxnSpPr>
        <p:spPr>
          <a:xfrm>
            <a:off x="9013506" y="3625879"/>
            <a:ext cx="0" cy="919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8">
            <a:extLst>
              <a:ext uri="{FF2B5EF4-FFF2-40B4-BE49-F238E27FC236}">
                <a16:creationId xmlns:a16="http://schemas.microsoft.com/office/drawing/2014/main" id="{737B79BF-E44C-4510-A556-843E2C70B75C}"/>
              </a:ext>
            </a:extLst>
          </p:cNvPr>
          <p:cNvSpPr/>
          <p:nvPr/>
        </p:nvSpPr>
        <p:spPr>
          <a:xfrm>
            <a:off x="8059695" y="5108826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5" name="椭圆 78">
            <a:extLst>
              <a:ext uri="{FF2B5EF4-FFF2-40B4-BE49-F238E27FC236}">
                <a16:creationId xmlns:a16="http://schemas.microsoft.com/office/drawing/2014/main" id="{8F1760D2-9518-4A33-AA08-C81EC50A9310}"/>
              </a:ext>
            </a:extLst>
          </p:cNvPr>
          <p:cNvSpPr/>
          <p:nvPr/>
        </p:nvSpPr>
        <p:spPr>
          <a:xfrm>
            <a:off x="9331443" y="5097289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0E1D81DB-BE53-4FD9-8124-EC1690E98F7B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8377632" y="4932937"/>
            <a:ext cx="635874" cy="175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F9F18AB-BE1D-4419-BAAB-200F4F073356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9013506" y="4932937"/>
            <a:ext cx="635874" cy="149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1358367E-6DAA-4DA8-958A-24E202844D1A}"/>
              </a:ext>
            </a:extLst>
          </p:cNvPr>
          <p:cNvSpPr txBox="1"/>
          <p:nvPr/>
        </p:nvSpPr>
        <p:spPr>
          <a:xfrm>
            <a:off x="230682" y="4101028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1-3)-core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8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Top-down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.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)}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1, 4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={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1</m:t>
                        </m:r>
                      </m:e>
                    </m:d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=4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.</a:t>
                </a:r>
                <a:r>
                  <a:rPr lang="en-US" altLang="zh-CN" sz="1600" dirty="0">
                    <a:solidFill>
                      <a:srgbClr val="000000"/>
                    </a:solidFill>
                    <a:cs typeface="Arial"/>
                    <a:rtl val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𝑆</m:t>
                    </m:r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}</m:t>
                    </m:r>
                  </m:oMath>
                </a14:m>
                <a:r>
                  <a:rPr lang="en-US" altLang="zh-CN" sz="1600" dirty="0"/>
                  <a:t>. We obtain two (1, 4)-components and create two tree nodes. We link them with their parent in the second level and remove the tree nodes in the third level.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  <a:blipFill>
                <a:blip r:embed="rId6"/>
                <a:stretch>
                  <a:fillRect l="-297" b="-6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726554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302220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493833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194614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570505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570505"/>
                <a:ext cx="392561" cy="531171"/>
              </a:xfrm>
              <a:prstGeom prst="rect">
                <a:avLst/>
              </a:prstGeom>
              <a:blipFill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4938615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684963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684963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4996090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996090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609912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609912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372428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372428"/>
                <a:ext cx="3572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31973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31973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29097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29097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29097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29097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29097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29097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40598"/>
            <a:ext cx="1380081" cy="1945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29097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29097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75995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79882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6844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79882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79882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85721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6556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31285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31973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72995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29509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37348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87908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65156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616797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29509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37348"/>
            <a:ext cx="1976264" cy="195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29097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31285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6775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77069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93610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7988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29509"/>
            <a:ext cx="1326965" cy="195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31285"/>
            <a:ext cx="676075" cy="1956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40598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40598"/>
            <a:ext cx="703471" cy="193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1. A bipartite graph G</a:t>
            </a:r>
            <a:endParaRPr lang="zh-CN" altLang="en-US" dirty="0"/>
          </a:p>
        </p:txBody>
      </p:sp>
      <p:sp>
        <p:nvSpPr>
          <p:cNvPr id="71" name="椭圆 78">
            <a:extLst>
              <a:ext uri="{FF2B5EF4-FFF2-40B4-BE49-F238E27FC236}">
                <a16:creationId xmlns:a16="http://schemas.microsoft.com/office/drawing/2014/main" id="{45C4AF1D-1433-4E5D-B2F8-CC04B1386DD3}"/>
              </a:ext>
            </a:extLst>
          </p:cNvPr>
          <p:cNvSpPr/>
          <p:nvPr/>
        </p:nvSpPr>
        <p:spPr>
          <a:xfrm>
            <a:off x="8695569" y="4459337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CA2981B4-2CE9-40D1-9F34-D11C2798F017}"/>
              </a:ext>
            </a:extLst>
          </p:cNvPr>
          <p:cNvCxnSpPr>
            <a:cxnSpLocks/>
            <a:stCxn id="127" idx="2"/>
            <a:endCxn id="71" idx="0"/>
          </p:cNvCxnSpPr>
          <p:nvPr/>
        </p:nvCxnSpPr>
        <p:spPr>
          <a:xfrm>
            <a:off x="9013506" y="3539611"/>
            <a:ext cx="0" cy="919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8">
            <a:extLst>
              <a:ext uri="{FF2B5EF4-FFF2-40B4-BE49-F238E27FC236}">
                <a16:creationId xmlns:a16="http://schemas.microsoft.com/office/drawing/2014/main" id="{737B79BF-E44C-4510-A556-843E2C70B75C}"/>
              </a:ext>
            </a:extLst>
          </p:cNvPr>
          <p:cNvSpPr/>
          <p:nvPr/>
        </p:nvSpPr>
        <p:spPr>
          <a:xfrm>
            <a:off x="8059695" y="5022558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5" name="椭圆 78">
            <a:extLst>
              <a:ext uri="{FF2B5EF4-FFF2-40B4-BE49-F238E27FC236}">
                <a16:creationId xmlns:a16="http://schemas.microsoft.com/office/drawing/2014/main" id="{8F1760D2-9518-4A33-AA08-C81EC50A9310}"/>
              </a:ext>
            </a:extLst>
          </p:cNvPr>
          <p:cNvSpPr/>
          <p:nvPr/>
        </p:nvSpPr>
        <p:spPr>
          <a:xfrm>
            <a:off x="9331443" y="5011021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0E1D81DB-BE53-4FD9-8124-EC1690E98F7B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8377632" y="4846669"/>
            <a:ext cx="635874" cy="175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F9F18AB-BE1D-4419-BAAB-200F4F073356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9013506" y="4846669"/>
            <a:ext cx="635874" cy="149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椭圆 78">
            <a:extLst>
              <a:ext uri="{FF2B5EF4-FFF2-40B4-BE49-F238E27FC236}">
                <a16:creationId xmlns:a16="http://schemas.microsoft.com/office/drawing/2014/main" id="{2FD74FDA-A063-45E7-8977-EA941E8CC17A}"/>
              </a:ext>
            </a:extLst>
          </p:cNvPr>
          <p:cNvSpPr/>
          <p:nvPr/>
        </p:nvSpPr>
        <p:spPr>
          <a:xfrm>
            <a:off x="8072996" y="5603540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8" name="椭圆 78">
            <a:extLst>
              <a:ext uri="{FF2B5EF4-FFF2-40B4-BE49-F238E27FC236}">
                <a16:creationId xmlns:a16="http://schemas.microsoft.com/office/drawing/2014/main" id="{1AFB439B-B77F-4748-96EC-84330AADAAD2}"/>
              </a:ext>
            </a:extLst>
          </p:cNvPr>
          <p:cNvSpPr/>
          <p:nvPr/>
        </p:nvSpPr>
        <p:spPr>
          <a:xfrm>
            <a:off x="9331443" y="5628478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283C36A-C7E5-4BBA-A02A-ECF29CEA5F74}"/>
              </a:ext>
            </a:extLst>
          </p:cNvPr>
          <p:cNvCxnSpPr>
            <a:cxnSpLocks/>
            <a:stCxn id="71" idx="2"/>
            <a:endCxn id="77" idx="0"/>
          </p:cNvCxnSpPr>
          <p:nvPr/>
        </p:nvCxnSpPr>
        <p:spPr>
          <a:xfrm flipH="1">
            <a:off x="8390933" y="4846669"/>
            <a:ext cx="622573" cy="756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C064D4BA-650C-47F2-89A5-1DDAC9D433A8}"/>
              </a:ext>
            </a:extLst>
          </p:cNvPr>
          <p:cNvCxnSpPr>
            <a:cxnSpLocks/>
            <a:stCxn id="71" idx="2"/>
            <a:endCxn id="78" idx="0"/>
          </p:cNvCxnSpPr>
          <p:nvPr/>
        </p:nvCxnSpPr>
        <p:spPr>
          <a:xfrm>
            <a:off x="9013506" y="4846669"/>
            <a:ext cx="635874" cy="7818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3946E3E8-D14A-403F-8F9C-F69BA67F4E2D}"/>
              </a:ext>
            </a:extLst>
          </p:cNvPr>
          <p:cNvSpPr txBox="1"/>
          <p:nvPr/>
        </p:nvSpPr>
        <p:spPr>
          <a:xfrm>
            <a:off x="8082283" y="5603540"/>
            <a:ext cx="604000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765F3B8-7F41-4A36-8929-826ECA461953}"/>
              </a:ext>
            </a:extLst>
          </p:cNvPr>
          <p:cNvSpPr txBox="1"/>
          <p:nvPr/>
        </p:nvSpPr>
        <p:spPr>
          <a:xfrm>
            <a:off x="9272698" y="5628478"/>
            <a:ext cx="759422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D14337FB-796B-473D-BFF5-2D8AD71C4ECF}"/>
              </a:ext>
            </a:extLst>
          </p:cNvPr>
          <p:cNvSpPr/>
          <p:nvPr/>
        </p:nvSpPr>
        <p:spPr>
          <a:xfrm>
            <a:off x="8810374" y="633364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F722AFB9-EB1F-4003-9BAC-A859EEEA67AB}"/>
              </a:ext>
            </a:extLst>
          </p:cNvPr>
          <p:cNvSpPr txBox="1"/>
          <p:nvPr/>
        </p:nvSpPr>
        <p:spPr>
          <a:xfrm>
            <a:off x="9359278" y="6484391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Cambria Math" panose="02040503050406030204" pitchFamily="18" charset="0"/>
                <a:cs typeface="Times New Roman" panose="02020603050405020304" pitchFamily="18" charset="0"/>
              </a:rPr>
              <a:t>..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2566CBA-F144-4ECB-B3A7-103A2337CCCC}"/>
              </a:ext>
            </a:extLst>
          </p:cNvPr>
          <p:cNvSpPr txBox="1"/>
          <p:nvPr/>
        </p:nvSpPr>
        <p:spPr>
          <a:xfrm>
            <a:off x="9966529" y="6483265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Times New Roman" panose="02020603050405020304" pitchFamily="18" charset="0"/>
              </a:rPr>
              <a:t>..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5BC376B-7207-499A-A048-CCEC1A88AAB0}"/>
              </a:ext>
            </a:extLst>
          </p:cNvPr>
          <p:cNvSpPr txBox="1"/>
          <p:nvPr/>
        </p:nvSpPr>
        <p:spPr>
          <a:xfrm>
            <a:off x="8756240" y="6485019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Times New Roman" panose="02020603050405020304" pitchFamily="18" charset="0"/>
              </a:rPr>
              <a:t>1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49E00FB2-D7D5-49DE-B9EA-BAE67D66C6EE}"/>
              </a:ext>
            </a:extLst>
          </p:cNvPr>
          <p:cNvSpPr/>
          <p:nvPr/>
        </p:nvSpPr>
        <p:spPr>
          <a:xfrm>
            <a:off x="8556284" y="6219281"/>
            <a:ext cx="1804050" cy="289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Times New Roman" panose="02020603050405020304" pitchFamily="18" charset="0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EC8959EC-FDA4-41C6-B4B6-FEDA381D7496}"/>
              </a:ext>
            </a:extLst>
          </p:cNvPr>
          <p:cNvCxnSpPr>
            <a:cxnSpLocks/>
          </p:cNvCxnSpPr>
          <p:nvPr/>
        </p:nvCxnSpPr>
        <p:spPr>
          <a:xfrm>
            <a:off x="9163313" y="6219281"/>
            <a:ext cx="0" cy="280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94AEB8C8-AE7E-4A0C-ABE8-E9F945DC3D24}"/>
              </a:ext>
            </a:extLst>
          </p:cNvPr>
          <p:cNvCxnSpPr>
            <a:cxnSpLocks/>
          </p:cNvCxnSpPr>
          <p:nvPr/>
        </p:nvCxnSpPr>
        <p:spPr>
          <a:xfrm>
            <a:off x="9777440" y="6219281"/>
            <a:ext cx="0" cy="280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BD81A510-5F58-496C-AD45-F289568CF9EA}"/>
                  </a:ext>
                </a:extLst>
              </p:cNvPr>
              <p:cNvSpPr txBox="1"/>
              <p:nvPr/>
            </p:nvSpPr>
            <p:spPr>
              <a:xfrm>
                <a:off x="8056113" y="6482188"/>
                <a:ext cx="4621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BD81A510-5F58-496C-AD45-F289568C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13" y="6482188"/>
                <a:ext cx="46214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26">
                <a:extLst>
                  <a:ext uri="{FF2B5EF4-FFF2-40B4-BE49-F238E27FC236}">
                    <a16:creationId xmlns:a16="http://schemas.microsoft.com/office/drawing/2014/main" id="{7B30649B-24A5-4566-B34E-24C549735949}"/>
                  </a:ext>
                </a:extLst>
              </p:cNvPr>
              <p:cNvSpPr txBox="1"/>
              <p:nvPr/>
            </p:nvSpPr>
            <p:spPr>
              <a:xfrm>
                <a:off x="7278499" y="6179752"/>
                <a:ext cx="15277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𝑙𝑜𝑐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][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en-US" sz="1600" i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文本框 126">
                <a:extLst>
                  <a:ext uri="{FF2B5EF4-FFF2-40B4-BE49-F238E27FC236}">
                    <a16:creationId xmlns:a16="http://schemas.microsoft.com/office/drawing/2014/main" id="{7B30649B-24A5-4566-B34E-24C549735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6179752"/>
                <a:ext cx="1527740" cy="338554"/>
              </a:xfrm>
              <a:prstGeom prst="rect">
                <a:avLst/>
              </a:prstGeom>
              <a:blipFill>
                <a:blip r:embed="rId1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F8B66E5-7A8B-4196-8BCE-AAA18D4B305E}"/>
              </a:ext>
            </a:extLst>
          </p:cNvPr>
          <p:cNvCxnSpPr>
            <a:stCxn id="98" idx="0"/>
            <a:endCxn id="85" idx="2"/>
          </p:cNvCxnSpPr>
          <p:nvPr/>
        </p:nvCxnSpPr>
        <p:spPr>
          <a:xfrm flipH="1" flipV="1">
            <a:off x="8384283" y="6040839"/>
            <a:ext cx="462091" cy="2928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BB2DAAEB-E805-4EEA-AE1C-9FF7E9922024}"/>
              </a:ext>
            </a:extLst>
          </p:cNvPr>
          <p:cNvSpPr txBox="1"/>
          <p:nvPr/>
        </p:nvSpPr>
        <p:spPr>
          <a:xfrm>
            <a:off x="230682" y="4101028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1-4)-core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9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8" grpId="0" animBg="1"/>
      <p:bldP spid="85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Bottom-up approach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6130117" cy="54343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∈[1,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600" dirty="0"/>
                  <a:t>, HC-BU puts the vertices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altLang="zh-CN" sz="1600" dirty="0"/>
                  <a:t>-core into different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1600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It builds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starts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level.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level, HC-BU computes the set of connect components from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and their incident edges.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For each connect components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altLang="zh-CN" sz="1600" dirty="0"/>
                  <a:t>, HC-BU make a tree node</a:t>
                </a:r>
                <a:r>
                  <a:rPr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600" dirty="0"/>
                  <a:t> with the upper vertices.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Move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1600" dirty="0"/>
                  <a:t> level, repeat step 3. Then we link the tree nodes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1600" dirty="0"/>
                  <a:t> level and the tree nodes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level.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For each vertex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, we record the address of the tree node it belong to.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6130117" cy="5434392"/>
              </a:xfrm>
              <a:prstGeom prst="rect">
                <a:avLst/>
              </a:prstGeom>
              <a:blipFill>
                <a:blip r:embed="rId5"/>
                <a:stretch>
                  <a:fillRect l="-298" r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图片 99">
            <a:extLst>
              <a:ext uri="{FF2B5EF4-FFF2-40B4-BE49-F238E27FC236}">
                <a16:creationId xmlns:a16="http://schemas.microsoft.com/office/drawing/2014/main" id="{C44E5C80-48C7-416A-896C-6143EC64E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982" y="2275680"/>
            <a:ext cx="4461833" cy="23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Outline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5D286-5D7F-4AF4-877B-87983F1BABBF}"/>
              </a:ext>
            </a:extLst>
          </p:cNvPr>
          <p:cNvSpPr/>
          <p:nvPr/>
        </p:nvSpPr>
        <p:spPr>
          <a:xfrm>
            <a:off x="1055688" y="1361755"/>
            <a:ext cx="6096000" cy="27938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Arial" panose="020B0604020202020204" pitchFamily="34" charset="0"/>
              </a:rPr>
              <a:t>Problem definition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Arial" panose="020B0604020202020204" pitchFamily="34" charset="0"/>
              </a:rPr>
              <a:t>Challenges and solutions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Arial" panose="020B0604020202020204" pitchFamily="34" charset="0"/>
              </a:rPr>
              <a:t>Experiments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Arial" panose="020B0604020202020204" pitchFamily="34" charset="0"/>
              </a:rPr>
              <a:t>Conclusion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7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Bottom-up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1"/>
                <a:ext cx="10261600" cy="14111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/>
                  <a:t>Consider the bipartite graph in Figure 2. We show how to build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using HC-BU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/>
                  <a:t>Putting the vertices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altLang="zh-CN" sz="1600" dirty="0"/>
                  <a:t>-core into different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1600" dirty="0"/>
                  <a:t> based on their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/>
                  <a:t>-offsets. Then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/>
                  <a:t> </a:t>
                </a:r>
                <a:endParaRPr lang="en-US" altLang="zh-CN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1"/>
                <a:ext cx="10261600" cy="1411147"/>
              </a:xfrm>
              <a:prstGeom prst="rect">
                <a:avLst/>
              </a:prstGeom>
              <a:blipFill>
                <a:blip r:embed="rId5"/>
                <a:stretch>
                  <a:fillRect l="-297" r="-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3129056" y="3531973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3129056" y="3531973"/>
            <a:ext cx="1022214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4927203" y="3529097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3648560" y="3529097"/>
            <a:ext cx="1123773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3568949" y="3529097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4151270" y="3529097"/>
            <a:ext cx="132829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4284099" y="3529097"/>
            <a:ext cx="488234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3568949" y="3529097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6129547" y="3540598"/>
            <a:ext cx="1380081" cy="1945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3648560" y="3529097"/>
            <a:ext cx="50271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4151270" y="3529097"/>
            <a:ext cx="775933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6674993" y="5475995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4020515" y="547988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2998301" y="3268444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3517805" y="3265568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4153344" y="3265568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4641578" y="547988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5354208" y="547988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5998792" y="5485721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4796448" y="3265568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6806157" y="3531285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3129056" y="3531973"/>
            <a:ext cx="1643277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5427793" y="3272995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6208256" y="3529509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5484963" y="3537348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2928107" y="2884984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7404057" y="5487908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6077092" y="3265156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3446442" y="2879212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4100606" y="2884984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4738359" y="2887838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5354208" y="2879212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6015184" y="2887838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3968225" y="5617485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4613843" y="5617485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5303446" y="5608171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5951975" y="5608171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6642362" y="5613715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7365380" y="5616797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6129547" y="3529509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5558957" y="3537348"/>
            <a:ext cx="1976264" cy="1950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4772333" y="3529097"/>
            <a:ext cx="154870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6129547" y="3531285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6728391" y="326775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6650705" y="2876929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7378873" y="3277069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7322869" y="2893610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3438194" y="547988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3403089" y="5608171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6208256" y="3529509"/>
            <a:ext cx="1326965" cy="1958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6859146" y="3531285"/>
            <a:ext cx="676075" cy="1956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7509628" y="3540598"/>
            <a:ext cx="25593" cy="194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6806157" y="3540598"/>
            <a:ext cx="703471" cy="193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3865239" y="6102078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2. A bipartite graph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522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</a:rPr>
              <a:t>Bottom</a:t>
            </a:r>
            <a:r>
              <a:rPr lang="en-US" altLang="zh-CN" b="1" dirty="0">
                <a:latin typeface="+mj-ea"/>
                <a:ea typeface="+mj-ea"/>
              </a:rPr>
              <a:t>-</a:t>
            </a:r>
            <a:r>
              <a:rPr lang="en-US" altLang="zh-CN" b="1" dirty="0">
                <a:latin typeface="+mj-ea"/>
              </a:rPr>
              <a:t>up approach (example)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>
                    <a:cs typeface="Times New Roman" panose="02020603050405020304" pitchFamily="18" charset="0"/>
                  </a:rPr>
                  <a:t>Then, we build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 tree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. We can obtain two (1,4)-components and create two tree nodes that contains the upper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  <a:blipFill>
                <a:blip r:embed="rId6"/>
                <a:stretch>
                  <a:fillRect l="-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700676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276342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467955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168736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blipFill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4912737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06095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06095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03219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03219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03219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03219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03219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03219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14720"/>
            <a:ext cx="1380081" cy="1945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03219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03219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50117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4256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54004"/>
            <a:ext cx="261510" cy="26352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59843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05407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06095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47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03631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11470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59106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62030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39278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53334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59106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61960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53334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61960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591607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591607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582293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582293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587837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59091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03631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11470"/>
            <a:ext cx="1976264" cy="195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03219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05407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4187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51051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51191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67732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54004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582293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03631"/>
            <a:ext cx="1326965" cy="195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05407"/>
            <a:ext cx="676075" cy="1956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14720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14720"/>
            <a:ext cx="703471" cy="193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076200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2. A bipartite graph G</a:t>
            </a:r>
            <a:endParaRPr lang="zh-CN" altLang="en-US" dirty="0"/>
          </a:p>
        </p:txBody>
      </p:sp>
      <p:sp>
        <p:nvSpPr>
          <p:cNvPr id="77" name="椭圆 78">
            <a:extLst>
              <a:ext uri="{FF2B5EF4-FFF2-40B4-BE49-F238E27FC236}">
                <a16:creationId xmlns:a16="http://schemas.microsoft.com/office/drawing/2014/main" id="{2FD74FDA-A063-45E7-8977-EA941E8CC17A}"/>
              </a:ext>
            </a:extLst>
          </p:cNvPr>
          <p:cNvSpPr/>
          <p:nvPr/>
        </p:nvSpPr>
        <p:spPr>
          <a:xfrm>
            <a:off x="8072996" y="5577662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8" name="椭圆 78">
            <a:extLst>
              <a:ext uri="{FF2B5EF4-FFF2-40B4-BE49-F238E27FC236}">
                <a16:creationId xmlns:a16="http://schemas.microsoft.com/office/drawing/2014/main" id="{1AFB439B-B77F-4748-96EC-84330AADAAD2}"/>
              </a:ext>
            </a:extLst>
          </p:cNvPr>
          <p:cNvSpPr/>
          <p:nvPr/>
        </p:nvSpPr>
        <p:spPr>
          <a:xfrm>
            <a:off x="9331443" y="5602600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283C36A-C7E5-4BBA-A02A-ECF29CEA5F74}"/>
              </a:ext>
            </a:extLst>
          </p:cNvPr>
          <p:cNvCxnSpPr>
            <a:cxnSpLocks/>
            <a:stCxn id="127" idx="2"/>
            <a:endCxn id="77" idx="0"/>
          </p:cNvCxnSpPr>
          <p:nvPr/>
        </p:nvCxnSpPr>
        <p:spPr>
          <a:xfrm flipH="1">
            <a:off x="8390933" y="3513733"/>
            <a:ext cx="622573" cy="2063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C064D4BA-650C-47F2-89A5-1DDAC9D433A8}"/>
              </a:ext>
            </a:extLst>
          </p:cNvPr>
          <p:cNvCxnSpPr>
            <a:cxnSpLocks/>
            <a:stCxn id="127" idx="2"/>
            <a:endCxn id="78" idx="0"/>
          </p:cNvCxnSpPr>
          <p:nvPr/>
        </p:nvCxnSpPr>
        <p:spPr>
          <a:xfrm>
            <a:off x="9013506" y="3513733"/>
            <a:ext cx="635874" cy="2088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3946E3E8-D14A-403F-8F9C-F69BA67F4E2D}"/>
              </a:ext>
            </a:extLst>
          </p:cNvPr>
          <p:cNvSpPr txBox="1"/>
          <p:nvPr/>
        </p:nvSpPr>
        <p:spPr>
          <a:xfrm>
            <a:off x="8082283" y="5577662"/>
            <a:ext cx="604000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765F3B8-7F41-4A36-8929-826ECA461953}"/>
              </a:ext>
            </a:extLst>
          </p:cNvPr>
          <p:cNvSpPr txBox="1"/>
          <p:nvPr/>
        </p:nvSpPr>
        <p:spPr>
          <a:xfrm>
            <a:off x="9272698" y="5602600"/>
            <a:ext cx="759422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B2DAAEB-E805-4EEA-AE1C-9FF7E9922024}"/>
              </a:ext>
            </a:extLst>
          </p:cNvPr>
          <p:cNvSpPr txBox="1"/>
          <p:nvPr/>
        </p:nvSpPr>
        <p:spPr>
          <a:xfrm>
            <a:off x="230682" y="4075150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1-4)-core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19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5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</a:rPr>
              <a:t>Bottom</a:t>
            </a:r>
            <a:r>
              <a:rPr lang="en-US" altLang="zh-CN" b="1" dirty="0">
                <a:latin typeface="+mj-ea"/>
                <a:ea typeface="+mj-ea"/>
              </a:rPr>
              <a:t>-</a:t>
            </a:r>
            <a:r>
              <a:rPr lang="en-US" altLang="zh-CN" b="1" dirty="0">
                <a:latin typeface="+mj-ea"/>
              </a:rPr>
              <a:t>up approach (example)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>
                    <a:cs typeface="Times New Roman" panose="02020603050405020304" pitchFamily="18" charset="0"/>
                  </a:rPr>
                  <a:t>After that,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. Adding the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 and their incident edges into the (1, 4)-components. We observe that the upper vertices in the (1,3)-components are the same as the (1,4)-components. Thus, we move to the next level.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  <a:blipFill>
                <a:blip r:embed="rId5"/>
                <a:stretch>
                  <a:fillRect l="-297" r="-119" b="-4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700676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276342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467955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168736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4912737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06095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06095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03219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03219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03219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03219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03219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03219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14720"/>
            <a:ext cx="1380081" cy="1945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03219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03219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50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4256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54004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59843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05407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06095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47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03631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11470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59106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62030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39278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53334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59106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61960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53334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61960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591607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591607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582293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582293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587837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59091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03631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11470"/>
            <a:ext cx="1976264" cy="195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03219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05407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4187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51051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51191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67732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582293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03631"/>
            <a:ext cx="1326965" cy="195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05407"/>
            <a:ext cx="676075" cy="1956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14720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14720"/>
            <a:ext cx="703471" cy="193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076200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2. A bipartite graph G</a:t>
            </a:r>
            <a:endParaRPr lang="zh-CN" altLang="en-US" dirty="0"/>
          </a:p>
        </p:txBody>
      </p:sp>
      <p:sp>
        <p:nvSpPr>
          <p:cNvPr id="77" name="椭圆 78">
            <a:extLst>
              <a:ext uri="{FF2B5EF4-FFF2-40B4-BE49-F238E27FC236}">
                <a16:creationId xmlns:a16="http://schemas.microsoft.com/office/drawing/2014/main" id="{2FD74FDA-A063-45E7-8977-EA941E8CC17A}"/>
              </a:ext>
            </a:extLst>
          </p:cNvPr>
          <p:cNvSpPr/>
          <p:nvPr/>
        </p:nvSpPr>
        <p:spPr>
          <a:xfrm>
            <a:off x="8072996" y="5577662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8" name="椭圆 78">
            <a:extLst>
              <a:ext uri="{FF2B5EF4-FFF2-40B4-BE49-F238E27FC236}">
                <a16:creationId xmlns:a16="http://schemas.microsoft.com/office/drawing/2014/main" id="{1AFB439B-B77F-4748-96EC-84330AADAAD2}"/>
              </a:ext>
            </a:extLst>
          </p:cNvPr>
          <p:cNvSpPr/>
          <p:nvPr/>
        </p:nvSpPr>
        <p:spPr>
          <a:xfrm>
            <a:off x="9331443" y="5602600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283C36A-C7E5-4BBA-A02A-ECF29CEA5F74}"/>
              </a:ext>
            </a:extLst>
          </p:cNvPr>
          <p:cNvCxnSpPr>
            <a:cxnSpLocks/>
            <a:stCxn id="127" idx="2"/>
            <a:endCxn id="77" idx="0"/>
          </p:cNvCxnSpPr>
          <p:nvPr/>
        </p:nvCxnSpPr>
        <p:spPr>
          <a:xfrm flipH="1">
            <a:off x="8390933" y="3513733"/>
            <a:ext cx="622573" cy="2063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C064D4BA-650C-47F2-89A5-1DDAC9D433A8}"/>
              </a:ext>
            </a:extLst>
          </p:cNvPr>
          <p:cNvCxnSpPr>
            <a:cxnSpLocks/>
            <a:stCxn id="127" idx="2"/>
            <a:endCxn id="78" idx="0"/>
          </p:cNvCxnSpPr>
          <p:nvPr/>
        </p:nvCxnSpPr>
        <p:spPr>
          <a:xfrm>
            <a:off x="9013506" y="3513733"/>
            <a:ext cx="635874" cy="2088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3946E3E8-D14A-403F-8F9C-F69BA67F4E2D}"/>
              </a:ext>
            </a:extLst>
          </p:cNvPr>
          <p:cNvSpPr txBox="1"/>
          <p:nvPr/>
        </p:nvSpPr>
        <p:spPr>
          <a:xfrm>
            <a:off x="8082283" y="5577662"/>
            <a:ext cx="604000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765F3B8-7F41-4A36-8929-826ECA461953}"/>
              </a:ext>
            </a:extLst>
          </p:cNvPr>
          <p:cNvSpPr txBox="1"/>
          <p:nvPr/>
        </p:nvSpPr>
        <p:spPr>
          <a:xfrm>
            <a:off x="9272698" y="5602600"/>
            <a:ext cx="759422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B2DAAEB-E805-4EEA-AE1C-9FF7E9922024}"/>
              </a:ext>
            </a:extLst>
          </p:cNvPr>
          <p:cNvSpPr txBox="1"/>
          <p:nvPr/>
        </p:nvSpPr>
        <p:spPr>
          <a:xfrm>
            <a:off x="230682" y="4075150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1-3)-core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3545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Bottom-up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cs typeface="Times New Roman" panose="02020603050405020304" pitchFamily="18" charset="0"/>
                  </a:rPr>
                  <a:t>After that, when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 has two incident edges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)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) in the induced subgraph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</a:rPr>
                  <a:t>. </a:t>
                </a:r>
                <a:r>
                  <a:rPr lang="en-US" altLang="zh-CN" sz="14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 links to two different (1, 4)-components in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altLang="zh-CN" sz="1400" dirty="0"/>
                  <a:t> via its incident edges, we unite the two components into a (1, 2)-component and 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 along with the incident edges into the (1, 2)-component. Then, we create a tree node and link the tree nodes in the fourth level as its children.</a:t>
                </a:r>
                <a:endParaRPr lang="en-US" altLang="zh-CN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  <a:blipFill>
                <a:blip r:embed="rId6"/>
                <a:stretch>
                  <a:fillRect l="-178" b="-19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700676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276342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467955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168736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blipFill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4912737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06095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06095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03219"/>
            <a:ext cx="557760" cy="195078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03219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03219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03219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03219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03219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14720"/>
            <a:ext cx="1380081" cy="1945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03219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03219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50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4256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59843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05407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06095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47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03631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11470"/>
            <a:ext cx="73994" cy="19425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59106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62030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39278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53334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59106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61960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53334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61960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591607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591607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582293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582293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587837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59091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03631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11470"/>
            <a:ext cx="1976264" cy="195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03219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05407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4187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51051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51191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67732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582293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03631"/>
            <a:ext cx="1326965" cy="195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05407"/>
            <a:ext cx="676075" cy="1956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14720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14720"/>
            <a:ext cx="703471" cy="193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076200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2. A bipartite graph G</a:t>
            </a:r>
            <a:endParaRPr lang="zh-CN" altLang="en-US" dirty="0"/>
          </a:p>
        </p:txBody>
      </p:sp>
      <p:sp>
        <p:nvSpPr>
          <p:cNvPr id="77" name="椭圆 78">
            <a:extLst>
              <a:ext uri="{FF2B5EF4-FFF2-40B4-BE49-F238E27FC236}">
                <a16:creationId xmlns:a16="http://schemas.microsoft.com/office/drawing/2014/main" id="{2FD74FDA-A063-45E7-8977-EA941E8CC17A}"/>
              </a:ext>
            </a:extLst>
          </p:cNvPr>
          <p:cNvSpPr/>
          <p:nvPr/>
        </p:nvSpPr>
        <p:spPr>
          <a:xfrm>
            <a:off x="8072996" y="5577662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8" name="椭圆 78">
            <a:extLst>
              <a:ext uri="{FF2B5EF4-FFF2-40B4-BE49-F238E27FC236}">
                <a16:creationId xmlns:a16="http://schemas.microsoft.com/office/drawing/2014/main" id="{1AFB439B-B77F-4748-96EC-84330AADAAD2}"/>
              </a:ext>
            </a:extLst>
          </p:cNvPr>
          <p:cNvSpPr/>
          <p:nvPr/>
        </p:nvSpPr>
        <p:spPr>
          <a:xfrm>
            <a:off x="9331443" y="5602600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283C36A-C7E5-4BBA-A02A-ECF29CEA5F74}"/>
              </a:ext>
            </a:extLst>
          </p:cNvPr>
          <p:cNvCxnSpPr>
            <a:cxnSpLocks/>
            <a:stCxn id="127" idx="2"/>
            <a:endCxn id="77" idx="0"/>
          </p:cNvCxnSpPr>
          <p:nvPr/>
        </p:nvCxnSpPr>
        <p:spPr>
          <a:xfrm flipH="1">
            <a:off x="8390933" y="3513733"/>
            <a:ext cx="622573" cy="2063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C064D4BA-650C-47F2-89A5-1DDAC9D433A8}"/>
              </a:ext>
            </a:extLst>
          </p:cNvPr>
          <p:cNvCxnSpPr>
            <a:cxnSpLocks/>
            <a:stCxn id="127" idx="2"/>
            <a:endCxn id="78" idx="0"/>
          </p:cNvCxnSpPr>
          <p:nvPr/>
        </p:nvCxnSpPr>
        <p:spPr>
          <a:xfrm>
            <a:off x="9013506" y="3513733"/>
            <a:ext cx="635874" cy="2088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3946E3E8-D14A-403F-8F9C-F69BA67F4E2D}"/>
              </a:ext>
            </a:extLst>
          </p:cNvPr>
          <p:cNvSpPr txBox="1"/>
          <p:nvPr/>
        </p:nvSpPr>
        <p:spPr>
          <a:xfrm>
            <a:off x="8082283" y="5577662"/>
            <a:ext cx="604000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765F3B8-7F41-4A36-8929-826ECA461953}"/>
              </a:ext>
            </a:extLst>
          </p:cNvPr>
          <p:cNvSpPr txBox="1"/>
          <p:nvPr/>
        </p:nvSpPr>
        <p:spPr>
          <a:xfrm>
            <a:off x="9272698" y="5602600"/>
            <a:ext cx="759422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B2DAAEB-E805-4EEA-AE1C-9FF7E9922024}"/>
              </a:ext>
            </a:extLst>
          </p:cNvPr>
          <p:cNvSpPr txBox="1"/>
          <p:nvPr/>
        </p:nvSpPr>
        <p:spPr>
          <a:xfrm>
            <a:off x="230682" y="4075150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1-2)-core</a:t>
            </a:r>
            <a:endParaRPr lang="zh-CN" altLang="en-US" sz="1600" dirty="0"/>
          </a:p>
        </p:txBody>
      </p:sp>
      <p:sp>
        <p:nvSpPr>
          <p:cNvPr id="75" name="椭圆 78">
            <a:extLst>
              <a:ext uri="{FF2B5EF4-FFF2-40B4-BE49-F238E27FC236}">
                <a16:creationId xmlns:a16="http://schemas.microsoft.com/office/drawing/2014/main" id="{747E7BF3-3944-4F64-AE7D-AC301B01CC79}"/>
              </a:ext>
            </a:extLst>
          </p:cNvPr>
          <p:cNvSpPr/>
          <p:nvPr/>
        </p:nvSpPr>
        <p:spPr>
          <a:xfrm>
            <a:off x="8686283" y="4399021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6ED3815-335C-45C5-A448-069794A6925E}"/>
              </a:ext>
            </a:extLst>
          </p:cNvPr>
          <p:cNvCxnSpPr>
            <a:cxnSpLocks/>
          </p:cNvCxnSpPr>
          <p:nvPr/>
        </p:nvCxnSpPr>
        <p:spPr>
          <a:xfrm flipV="1">
            <a:off x="8390933" y="4796658"/>
            <a:ext cx="577129" cy="781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3BE96BA-107B-4836-8CB2-CBA8DCA32F81}"/>
              </a:ext>
            </a:extLst>
          </p:cNvPr>
          <p:cNvCxnSpPr>
            <a:cxnSpLocks/>
            <a:stCxn id="87" idx="0"/>
            <a:endCxn id="75" idx="2"/>
          </p:cNvCxnSpPr>
          <p:nvPr/>
        </p:nvCxnSpPr>
        <p:spPr>
          <a:xfrm flipH="1" flipV="1">
            <a:off x="9004220" y="4786353"/>
            <a:ext cx="648189" cy="816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AF0D2C2D-32FE-47F5-AE8C-B7803A697FDF}"/>
              </a:ext>
            </a:extLst>
          </p:cNvPr>
          <p:cNvCxnSpPr>
            <a:cxnSpLocks/>
            <a:stCxn id="75" idx="0"/>
            <a:endCxn id="127" idx="2"/>
          </p:cNvCxnSpPr>
          <p:nvPr/>
        </p:nvCxnSpPr>
        <p:spPr>
          <a:xfrm flipV="1">
            <a:off x="9004220" y="3513733"/>
            <a:ext cx="9286" cy="88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860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Bottom-up approach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cs typeface="Times New Roman" panose="02020603050405020304" pitchFamily="18" charset="0"/>
                  </a:rPr>
                  <a:t>After that, when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={}</m:t>
                    </m:r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</a:rPr>
                  <a:t>. Therefore, we do not need to create any tree nodes in the first level. Finally, we record the address of the tree node it belongs to.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30462"/>
                <a:ext cx="10261600" cy="1177136"/>
              </a:xfrm>
              <a:prstGeom prst="rect">
                <a:avLst/>
              </a:prstGeom>
              <a:blipFill>
                <a:blip r:embed="rId5"/>
                <a:stretch>
                  <a:fillRect l="-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4B475922-3D97-4AC7-B75D-338E33298A1A}"/>
              </a:ext>
            </a:extLst>
          </p:cNvPr>
          <p:cNvSpPr/>
          <p:nvPr/>
        </p:nvSpPr>
        <p:spPr>
          <a:xfrm>
            <a:off x="7269188" y="3700676"/>
            <a:ext cx="3304174" cy="576886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A06ED870-1276-4479-B978-1F2CFB87CD62}"/>
              </a:ext>
            </a:extLst>
          </p:cNvPr>
          <p:cNvSpPr/>
          <p:nvPr/>
        </p:nvSpPr>
        <p:spPr>
          <a:xfrm>
            <a:off x="7269188" y="4276342"/>
            <a:ext cx="3304174" cy="631470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E45B7E6-34BC-4381-BD30-9D42648662E7}"/>
              </a:ext>
            </a:extLst>
          </p:cNvPr>
          <p:cNvSpPr/>
          <p:nvPr/>
        </p:nvSpPr>
        <p:spPr>
          <a:xfrm>
            <a:off x="7269188" y="5467955"/>
            <a:ext cx="3304174" cy="606747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01C6F36-CFBF-432B-BFEF-26894D1BA5C0}"/>
              </a:ext>
            </a:extLst>
          </p:cNvPr>
          <p:cNvSpPr/>
          <p:nvPr/>
        </p:nvSpPr>
        <p:spPr>
          <a:xfrm>
            <a:off x="8642549" y="3168736"/>
            <a:ext cx="741914" cy="344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/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3759034F-355D-45CD-A183-87078123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2" y="2544627"/>
                <a:ext cx="392561" cy="531171"/>
              </a:xfrm>
              <a:prstGeom prst="rect">
                <a:avLst/>
              </a:prstGeom>
              <a:blipFill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矩形 128">
            <a:extLst>
              <a:ext uri="{FF2B5EF4-FFF2-40B4-BE49-F238E27FC236}">
                <a16:creationId xmlns:a16="http://schemas.microsoft.com/office/drawing/2014/main" id="{1CAD21ED-4379-4E97-A840-C4BCAFE15868}"/>
              </a:ext>
            </a:extLst>
          </p:cNvPr>
          <p:cNvSpPr/>
          <p:nvPr/>
        </p:nvSpPr>
        <p:spPr>
          <a:xfrm>
            <a:off x="7269188" y="4912737"/>
            <a:ext cx="3304174" cy="555218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/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7EE8D8F4-57A1-44CD-966E-B4692895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3659085"/>
                <a:ext cx="431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/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FE84B75A-18C6-46E2-9F7D-64512D15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970212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/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1EEC4FD3-9818-45F4-8907-46C6365E0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48" y="5584034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/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64D24715-7001-4CB3-82AB-058ECAD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18" y="4346550"/>
                <a:ext cx="35726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6C27D5ED-CDB6-4539-8F6B-36574459C55B}"/>
              </a:ext>
            </a:extLst>
          </p:cNvPr>
          <p:cNvCxnSpPr>
            <a:cxnSpLocks/>
            <a:stCxn id="205" idx="4"/>
            <a:endCxn id="239" idx="0"/>
          </p:cNvCxnSpPr>
          <p:nvPr/>
        </p:nvCxnSpPr>
        <p:spPr>
          <a:xfrm>
            <a:off x="1550424" y="3506095"/>
            <a:ext cx="439893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24308116-8AB3-4920-A586-B9C2142E5D17}"/>
              </a:ext>
            </a:extLst>
          </p:cNvPr>
          <p:cNvCxnSpPr>
            <a:cxnSpLocks/>
            <a:stCxn id="205" idx="4"/>
            <a:endCxn id="204" idx="0"/>
          </p:cNvCxnSpPr>
          <p:nvPr/>
        </p:nvCxnSpPr>
        <p:spPr>
          <a:xfrm>
            <a:off x="1550424" y="3506095"/>
            <a:ext cx="1022214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5684D5B5-B128-4B4B-89F8-CBAA7EC08C64}"/>
              </a:ext>
            </a:extLst>
          </p:cNvPr>
          <p:cNvCxnSpPr>
            <a:cxnSpLocks/>
            <a:stCxn id="211" idx="4"/>
            <a:endCxn id="209" idx="0"/>
          </p:cNvCxnSpPr>
          <p:nvPr/>
        </p:nvCxnSpPr>
        <p:spPr>
          <a:xfrm>
            <a:off x="3348571" y="3503219"/>
            <a:ext cx="55776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DBC9B6E6-C6B1-47E3-B29A-FA18AA4B92A1}"/>
              </a:ext>
            </a:extLst>
          </p:cNvPr>
          <p:cNvCxnSpPr>
            <a:cxnSpLocks/>
            <a:stCxn id="206" idx="4"/>
            <a:endCxn id="208" idx="0"/>
          </p:cNvCxnSpPr>
          <p:nvPr/>
        </p:nvCxnSpPr>
        <p:spPr>
          <a:xfrm>
            <a:off x="2069928" y="3503219"/>
            <a:ext cx="1123773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DDC0D6C8-25ED-4A4F-A397-B93270ABD2A5}"/>
              </a:ext>
            </a:extLst>
          </p:cNvPr>
          <p:cNvCxnSpPr>
            <a:cxnSpLocks/>
            <a:stCxn id="206" idx="4"/>
            <a:endCxn id="239" idx="0"/>
          </p:cNvCxnSpPr>
          <p:nvPr/>
        </p:nvCxnSpPr>
        <p:spPr>
          <a:xfrm flipH="1">
            <a:off x="1990317" y="3503219"/>
            <a:ext cx="79611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08C52906-BE4C-4783-A66B-C4FE16772765}"/>
              </a:ext>
            </a:extLst>
          </p:cNvPr>
          <p:cNvCxnSpPr>
            <a:cxnSpLocks/>
            <a:stCxn id="207" idx="4"/>
            <a:endCxn id="204" idx="0"/>
          </p:cNvCxnSpPr>
          <p:nvPr/>
        </p:nvCxnSpPr>
        <p:spPr>
          <a:xfrm flipH="1">
            <a:off x="2572638" y="3503219"/>
            <a:ext cx="132829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E9992680-1F8E-4424-9FC4-1FE136A158CF}"/>
              </a:ext>
            </a:extLst>
          </p:cNvPr>
          <p:cNvCxnSpPr>
            <a:cxnSpLocks/>
            <a:stCxn id="207" idx="4"/>
            <a:endCxn id="208" idx="0"/>
          </p:cNvCxnSpPr>
          <p:nvPr/>
        </p:nvCxnSpPr>
        <p:spPr>
          <a:xfrm>
            <a:off x="2705467" y="3503219"/>
            <a:ext cx="488234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D021B70-137C-4668-8807-18892836C171}"/>
              </a:ext>
            </a:extLst>
          </p:cNvPr>
          <p:cNvCxnSpPr>
            <a:cxnSpLocks/>
            <a:stCxn id="207" idx="4"/>
            <a:endCxn id="239" idx="0"/>
          </p:cNvCxnSpPr>
          <p:nvPr/>
        </p:nvCxnSpPr>
        <p:spPr>
          <a:xfrm flipH="1">
            <a:off x="1990317" y="3503219"/>
            <a:ext cx="71515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08DF73F5-8390-4ADC-9865-7E317F06F6FD}"/>
              </a:ext>
            </a:extLst>
          </p:cNvPr>
          <p:cNvCxnSpPr>
            <a:cxnSpLocks/>
            <a:stCxn id="237" idx="4"/>
            <a:endCxn id="210" idx="0"/>
          </p:cNvCxnSpPr>
          <p:nvPr/>
        </p:nvCxnSpPr>
        <p:spPr>
          <a:xfrm flipH="1">
            <a:off x="4550915" y="3514720"/>
            <a:ext cx="1380081" cy="1945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A4E31363-7722-4B09-AC6E-EE04ADF688A4}"/>
              </a:ext>
            </a:extLst>
          </p:cNvPr>
          <p:cNvCxnSpPr>
            <a:cxnSpLocks/>
            <a:stCxn id="206" idx="4"/>
            <a:endCxn id="204" idx="0"/>
          </p:cNvCxnSpPr>
          <p:nvPr/>
        </p:nvCxnSpPr>
        <p:spPr>
          <a:xfrm>
            <a:off x="2069928" y="3503219"/>
            <a:ext cx="502710" cy="19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ED3A3120-7706-475D-AC76-43401A0A18EA}"/>
              </a:ext>
            </a:extLst>
          </p:cNvPr>
          <p:cNvCxnSpPr>
            <a:cxnSpLocks/>
            <a:stCxn id="211" idx="4"/>
            <a:endCxn id="204" idx="0"/>
          </p:cNvCxnSpPr>
          <p:nvPr/>
        </p:nvCxnSpPr>
        <p:spPr>
          <a:xfrm flipH="1">
            <a:off x="2572638" y="3503219"/>
            <a:ext cx="775933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>
            <a:extLst>
              <a:ext uri="{FF2B5EF4-FFF2-40B4-BE49-F238E27FC236}">
                <a16:creationId xmlns:a16="http://schemas.microsoft.com/office/drawing/2014/main" id="{8AA6A5D5-C3EF-458D-904B-21CD691DCCA1}"/>
              </a:ext>
            </a:extLst>
          </p:cNvPr>
          <p:cNvSpPr/>
          <p:nvPr/>
        </p:nvSpPr>
        <p:spPr>
          <a:xfrm>
            <a:off x="5096361" y="5450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7B6B408-090A-46B3-B675-396BEA3020DB}"/>
              </a:ext>
            </a:extLst>
          </p:cNvPr>
          <p:cNvSpPr/>
          <p:nvPr/>
        </p:nvSpPr>
        <p:spPr>
          <a:xfrm>
            <a:off x="2441883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866F29E7-709E-475F-9F82-6EF0C18C15AA}"/>
              </a:ext>
            </a:extLst>
          </p:cNvPr>
          <p:cNvSpPr/>
          <p:nvPr/>
        </p:nvSpPr>
        <p:spPr>
          <a:xfrm>
            <a:off x="1419669" y="3242566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FF554810-E1EF-4F80-B9DF-AD91AA6E7227}"/>
              </a:ext>
            </a:extLst>
          </p:cNvPr>
          <p:cNvSpPr/>
          <p:nvPr/>
        </p:nvSpPr>
        <p:spPr>
          <a:xfrm>
            <a:off x="1939173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CEE05588-639C-47EA-B144-1202E91C9AE4}"/>
              </a:ext>
            </a:extLst>
          </p:cNvPr>
          <p:cNvSpPr/>
          <p:nvPr/>
        </p:nvSpPr>
        <p:spPr>
          <a:xfrm>
            <a:off x="2574712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5EDED41D-7729-4131-B3ED-6BB006E92504}"/>
              </a:ext>
            </a:extLst>
          </p:cNvPr>
          <p:cNvSpPr/>
          <p:nvPr/>
        </p:nvSpPr>
        <p:spPr>
          <a:xfrm>
            <a:off x="306294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3472B82-F6F8-4716-AF6C-36BDC8B9B9D7}"/>
              </a:ext>
            </a:extLst>
          </p:cNvPr>
          <p:cNvSpPr/>
          <p:nvPr/>
        </p:nvSpPr>
        <p:spPr>
          <a:xfrm>
            <a:off x="3775576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D3E93D82-7F45-4241-82D3-C0609B4F93D1}"/>
              </a:ext>
            </a:extLst>
          </p:cNvPr>
          <p:cNvSpPr/>
          <p:nvPr/>
        </p:nvSpPr>
        <p:spPr>
          <a:xfrm>
            <a:off x="4420160" y="5459843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11F5F5D-01F5-4410-9285-674D38FA4ADB}"/>
              </a:ext>
            </a:extLst>
          </p:cNvPr>
          <p:cNvSpPr/>
          <p:nvPr/>
        </p:nvSpPr>
        <p:spPr>
          <a:xfrm>
            <a:off x="3217816" y="3239690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17D7102C-9CFC-4F6E-A2D1-A0FAA2317D84}"/>
              </a:ext>
            </a:extLst>
          </p:cNvPr>
          <p:cNvCxnSpPr>
            <a:cxnSpLocks/>
            <a:stCxn id="235" idx="4"/>
            <a:endCxn id="203" idx="0"/>
          </p:cNvCxnSpPr>
          <p:nvPr/>
        </p:nvCxnSpPr>
        <p:spPr>
          <a:xfrm flipH="1">
            <a:off x="5227525" y="3505407"/>
            <a:ext cx="52989" cy="194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1736EA0E-5B4B-4C06-95D7-17968BA4A99C}"/>
              </a:ext>
            </a:extLst>
          </p:cNvPr>
          <p:cNvCxnSpPr>
            <a:cxnSpLocks/>
            <a:stCxn id="205" idx="4"/>
            <a:endCxn id="208" idx="0"/>
          </p:cNvCxnSpPr>
          <p:nvPr/>
        </p:nvCxnSpPr>
        <p:spPr>
          <a:xfrm>
            <a:off x="1550424" y="3506095"/>
            <a:ext cx="1643277" cy="194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>
            <a:extLst>
              <a:ext uri="{FF2B5EF4-FFF2-40B4-BE49-F238E27FC236}">
                <a16:creationId xmlns:a16="http://schemas.microsoft.com/office/drawing/2014/main" id="{14784375-72D5-4251-A4D7-1C6BD484831B}"/>
              </a:ext>
            </a:extLst>
          </p:cNvPr>
          <p:cNvSpPr/>
          <p:nvPr/>
        </p:nvSpPr>
        <p:spPr>
          <a:xfrm>
            <a:off x="3849161" y="3247117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15" name="直接连接符 214">
            <a:extLst>
              <a:ext uri="{FF2B5EF4-FFF2-40B4-BE49-F238E27FC236}">
                <a16:creationId xmlns:a16="http://schemas.microsoft.com/office/drawing/2014/main" id="{96A58F7C-FA30-41F4-8B96-176D1D8AFC07}"/>
              </a:ext>
            </a:extLst>
          </p:cNvPr>
          <p:cNvCxnSpPr>
            <a:cxnSpLocks/>
            <a:stCxn id="219" idx="4"/>
            <a:endCxn id="203" idx="0"/>
          </p:cNvCxnSpPr>
          <p:nvPr/>
        </p:nvCxnSpPr>
        <p:spPr>
          <a:xfrm>
            <a:off x="4629624" y="3503631"/>
            <a:ext cx="597901" cy="194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EB66E95-DF31-4E17-9F2F-FC75147A05CB}"/>
              </a:ext>
            </a:extLst>
          </p:cNvPr>
          <p:cNvCxnSpPr>
            <a:cxnSpLocks/>
            <a:stCxn id="214" idx="4"/>
            <a:endCxn id="209" idx="0"/>
          </p:cNvCxnSpPr>
          <p:nvPr/>
        </p:nvCxnSpPr>
        <p:spPr>
          <a:xfrm flipH="1">
            <a:off x="3906331" y="3511470"/>
            <a:ext cx="73994" cy="194253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5A2D25BA-4B07-410E-B5AB-60D60B386512}"/>
              </a:ext>
            </a:extLst>
          </p:cNvPr>
          <p:cNvSpPr/>
          <p:nvPr/>
        </p:nvSpPr>
        <p:spPr>
          <a:xfrm>
            <a:off x="1349475" y="2859106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7B399443-7977-482C-9C83-EC3234D311A1}"/>
              </a:ext>
            </a:extLst>
          </p:cNvPr>
          <p:cNvSpPr/>
          <p:nvPr/>
        </p:nvSpPr>
        <p:spPr>
          <a:xfrm>
            <a:off x="5825425" y="5462030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9A84381B-9BA6-4A42-86E9-24FC123916DA}"/>
              </a:ext>
            </a:extLst>
          </p:cNvPr>
          <p:cNvSpPr/>
          <p:nvPr/>
        </p:nvSpPr>
        <p:spPr>
          <a:xfrm>
            <a:off x="4498460" y="3239278"/>
            <a:ext cx="262327" cy="2643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DBFF508E-5E70-4897-A727-C2A5358574E8}"/>
              </a:ext>
            </a:extLst>
          </p:cNvPr>
          <p:cNvSpPr/>
          <p:nvPr/>
        </p:nvSpPr>
        <p:spPr>
          <a:xfrm>
            <a:off x="1867810" y="2853334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F47D11D-F7C8-4183-A2BA-F671D8AD1D01}"/>
              </a:ext>
            </a:extLst>
          </p:cNvPr>
          <p:cNvSpPr/>
          <p:nvPr/>
        </p:nvSpPr>
        <p:spPr>
          <a:xfrm>
            <a:off x="2521974" y="2859106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3D1D378E-D5E3-46B7-8B6D-9C4AB2DB3132}"/>
              </a:ext>
            </a:extLst>
          </p:cNvPr>
          <p:cNvSpPr/>
          <p:nvPr/>
        </p:nvSpPr>
        <p:spPr>
          <a:xfrm>
            <a:off x="3159727" y="2861960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788584E5-F2CB-44C9-B900-BA309C5675D3}"/>
              </a:ext>
            </a:extLst>
          </p:cNvPr>
          <p:cNvSpPr/>
          <p:nvPr/>
        </p:nvSpPr>
        <p:spPr>
          <a:xfrm>
            <a:off x="3775576" y="2853334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31AAE28C-E6FA-4EE8-A418-97B94933FAB8}"/>
              </a:ext>
            </a:extLst>
          </p:cNvPr>
          <p:cNvSpPr/>
          <p:nvPr/>
        </p:nvSpPr>
        <p:spPr>
          <a:xfrm>
            <a:off x="4436552" y="2861960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2D4F8373-BF86-4774-A477-8E609315F440}"/>
              </a:ext>
            </a:extLst>
          </p:cNvPr>
          <p:cNvSpPr/>
          <p:nvPr/>
        </p:nvSpPr>
        <p:spPr>
          <a:xfrm>
            <a:off x="2389593" y="5591607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96D600F-546C-4F85-A86B-AC46E710A81D}"/>
              </a:ext>
            </a:extLst>
          </p:cNvPr>
          <p:cNvSpPr/>
          <p:nvPr/>
        </p:nvSpPr>
        <p:spPr>
          <a:xfrm>
            <a:off x="3035211" y="5591607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F4A3791C-0D3D-4A79-B975-221C83956707}"/>
              </a:ext>
            </a:extLst>
          </p:cNvPr>
          <p:cNvSpPr/>
          <p:nvPr/>
        </p:nvSpPr>
        <p:spPr>
          <a:xfrm>
            <a:off x="3724814" y="5582293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1168F20-3F3E-4117-B5FF-C6F5FB3E32DA}"/>
              </a:ext>
            </a:extLst>
          </p:cNvPr>
          <p:cNvSpPr/>
          <p:nvPr/>
        </p:nvSpPr>
        <p:spPr>
          <a:xfrm>
            <a:off x="4373343" y="5582293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1BF5CF3-1D00-40C5-8C12-6DF65C68D563}"/>
              </a:ext>
            </a:extLst>
          </p:cNvPr>
          <p:cNvSpPr/>
          <p:nvPr/>
        </p:nvSpPr>
        <p:spPr>
          <a:xfrm>
            <a:off x="5063730" y="5587837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EC36875-1CE1-4A10-8426-7C3E15B87127}"/>
              </a:ext>
            </a:extLst>
          </p:cNvPr>
          <p:cNvSpPr/>
          <p:nvPr/>
        </p:nvSpPr>
        <p:spPr>
          <a:xfrm>
            <a:off x="5786748" y="559091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9B047B2F-3943-4386-BDE4-06FF29A67199}"/>
              </a:ext>
            </a:extLst>
          </p:cNvPr>
          <p:cNvCxnSpPr>
            <a:cxnSpLocks/>
            <a:stCxn id="219" idx="4"/>
            <a:endCxn id="210" idx="0"/>
          </p:cNvCxnSpPr>
          <p:nvPr/>
        </p:nvCxnSpPr>
        <p:spPr>
          <a:xfrm flipH="1">
            <a:off x="4550915" y="3503631"/>
            <a:ext cx="78709" cy="19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B1F81452-2EDD-44ED-A5B6-5351B00B0DD6}"/>
              </a:ext>
            </a:extLst>
          </p:cNvPr>
          <p:cNvCxnSpPr>
            <a:cxnSpLocks/>
            <a:stCxn id="214" idx="4"/>
            <a:endCxn id="218" idx="0"/>
          </p:cNvCxnSpPr>
          <p:nvPr/>
        </p:nvCxnSpPr>
        <p:spPr>
          <a:xfrm>
            <a:off x="3980325" y="3511470"/>
            <a:ext cx="1976264" cy="195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46D8E0B6-0F95-48BB-970F-49766A338226}"/>
              </a:ext>
            </a:extLst>
          </p:cNvPr>
          <p:cNvCxnSpPr>
            <a:cxnSpLocks/>
            <a:stCxn id="211" idx="4"/>
            <a:endCxn id="208" idx="0"/>
          </p:cNvCxnSpPr>
          <p:nvPr/>
        </p:nvCxnSpPr>
        <p:spPr>
          <a:xfrm flipH="1">
            <a:off x="3193701" y="3503219"/>
            <a:ext cx="154870" cy="19507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9AB7BD7-59FF-43B1-8AA7-7F71C5EA12FD}"/>
              </a:ext>
            </a:extLst>
          </p:cNvPr>
          <p:cNvCxnSpPr>
            <a:cxnSpLocks/>
            <a:stCxn id="235" idx="4"/>
            <a:endCxn id="210" idx="0"/>
          </p:cNvCxnSpPr>
          <p:nvPr/>
        </p:nvCxnSpPr>
        <p:spPr>
          <a:xfrm flipH="1">
            <a:off x="4550915" y="3505407"/>
            <a:ext cx="729599" cy="195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1BA05898-329D-4ABA-A8C5-9A595486A6A2}"/>
              </a:ext>
            </a:extLst>
          </p:cNvPr>
          <p:cNvSpPr/>
          <p:nvPr/>
        </p:nvSpPr>
        <p:spPr>
          <a:xfrm>
            <a:off x="5149759" y="3241878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DFBB01E9-F7F8-45FE-A0BD-F29F170F108A}"/>
              </a:ext>
            </a:extLst>
          </p:cNvPr>
          <p:cNvSpPr/>
          <p:nvPr/>
        </p:nvSpPr>
        <p:spPr>
          <a:xfrm>
            <a:off x="5072073" y="2851051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5463EA40-8BCE-44D4-BE93-42172852B19C}"/>
              </a:ext>
            </a:extLst>
          </p:cNvPr>
          <p:cNvSpPr/>
          <p:nvPr/>
        </p:nvSpPr>
        <p:spPr>
          <a:xfrm>
            <a:off x="5800241" y="3251191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D92ABEB-E966-4288-9FB9-8E2F197EA81C}"/>
              </a:ext>
            </a:extLst>
          </p:cNvPr>
          <p:cNvSpPr/>
          <p:nvPr/>
        </p:nvSpPr>
        <p:spPr>
          <a:xfrm>
            <a:off x="5744237" y="2867732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37528693-AAAC-47E7-9818-0C10C7ABD576}"/>
              </a:ext>
            </a:extLst>
          </p:cNvPr>
          <p:cNvSpPr/>
          <p:nvPr/>
        </p:nvSpPr>
        <p:spPr>
          <a:xfrm>
            <a:off x="1859562" y="5454004"/>
            <a:ext cx="261510" cy="2635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2A368218-3427-4135-BCDC-5868982C9D44}"/>
              </a:ext>
            </a:extLst>
          </p:cNvPr>
          <p:cNvSpPr/>
          <p:nvPr/>
        </p:nvSpPr>
        <p:spPr>
          <a:xfrm>
            <a:off x="1824457" y="5582293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6F813738-8FED-4581-84CF-AD09A508E410}"/>
              </a:ext>
            </a:extLst>
          </p:cNvPr>
          <p:cNvCxnSpPr>
            <a:cxnSpLocks/>
            <a:stCxn id="219" idx="4"/>
            <a:endCxn id="218" idx="0"/>
          </p:cNvCxnSpPr>
          <p:nvPr/>
        </p:nvCxnSpPr>
        <p:spPr>
          <a:xfrm>
            <a:off x="4629624" y="3503631"/>
            <a:ext cx="1326965" cy="195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9BC38D5D-AA4A-4B78-8D7B-F7C5606A2832}"/>
              </a:ext>
            </a:extLst>
          </p:cNvPr>
          <p:cNvCxnSpPr>
            <a:cxnSpLocks/>
            <a:stCxn id="235" idx="4"/>
            <a:endCxn id="218" idx="0"/>
          </p:cNvCxnSpPr>
          <p:nvPr/>
        </p:nvCxnSpPr>
        <p:spPr>
          <a:xfrm>
            <a:off x="5280514" y="3505407"/>
            <a:ext cx="676075" cy="1956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96F27F06-BEA3-435A-88C9-F461A884992E}"/>
              </a:ext>
            </a:extLst>
          </p:cNvPr>
          <p:cNvCxnSpPr>
            <a:cxnSpLocks/>
            <a:stCxn id="237" idx="4"/>
            <a:endCxn id="218" idx="0"/>
          </p:cNvCxnSpPr>
          <p:nvPr/>
        </p:nvCxnSpPr>
        <p:spPr>
          <a:xfrm>
            <a:off x="5930996" y="3514720"/>
            <a:ext cx="25593" cy="194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23319251-CDC8-4ACB-9BB4-744196521892}"/>
              </a:ext>
            </a:extLst>
          </p:cNvPr>
          <p:cNvCxnSpPr>
            <a:cxnSpLocks/>
            <a:stCxn id="237" idx="4"/>
            <a:endCxn id="203" idx="0"/>
          </p:cNvCxnSpPr>
          <p:nvPr/>
        </p:nvCxnSpPr>
        <p:spPr>
          <a:xfrm flipH="1">
            <a:off x="5227525" y="3514720"/>
            <a:ext cx="703471" cy="193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CD626B9-93C0-4B74-97BB-5DC74A11DD94}"/>
              </a:ext>
            </a:extLst>
          </p:cNvPr>
          <p:cNvSpPr txBox="1"/>
          <p:nvPr/>
        </p:nvSpPr>
        <p:spPr>
          <a:xfrm>
            <a:off x="2286607" y="6076200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2. A bipartite graph G</a:t>
            </a:r>
            <a:endParaRPr lang="zh-CN" altLang="en-US" dirty="0"/>
          </a:p>
        </p:txBody>
      </p:sp>
      <p:sp>
        <p:nvSpPr>
          <p:cNvPr id="77" name="椭圆 78">
            <a:extLst>
              <a:ext uri="{FF2B5EF4-FFF2-40B4-BE49-F238E27FC236}">
                <a16:creationId xmlns:a16="http://schemas.microsoft.com/office/drawing/2014/main" id="{2FD74FDA-A063-45E7-8977-EA941E8CC17A}"/>
              </a:ext>
            </a:extLst>
          </p:cNvPr>
          <p:cNvSpPr/>
          <p:nvPr/>
        </p:nvSpPr>
        <p:spPr>
          <a:xfrm>
            <a:off x="8072996" y="5577662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78" name="椭圆 78">
            <a:extLst>
              <a:ext uri="{FF2B5EF4-FFF2-40B4-BE49-F238E27FC236}">
                <a16:creationId xmlns:a16="http://schemas.microsoft.com/office/drawing/2014/main" id="{1AFB439B-B77F-4748-96EC-84330AADAAD2}"/>
              </a:ext>
            </a:extLst>
          </p:cNvPr>
          <p:cNvSpPr/>
          <p:nvPr/>
        </p:nvSpPr>
        <p:spPr>
          <a:xfrm>
            <a:off x="9331443" y="5602600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946E3E8-D14A-403F-8F9C-F69BA67F4E2D}"/>
              </a:ext>
            </a:extLst>
          </p:cNvPr>
          <p:cNvSpPr txBox="1"/>
          <p:nvPr/>
        </p:nvSpPr>
        <p:spPr>
          <a:xfrm>
            <a:off x="8082283" y="5577662"/>
            <a:ext cx="604000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765F3B8-7F41-4A36-8929-826ECA461953}"/>
              </a:ext>
            </a:extLst>
          </p:cNvPr>
          <p:cNvSpPr txBox="1"/>
          <p:nvPr/>
        </p:nvSpPr>
        <p:spPr>
          <a:xfrm>
            <a:off x="9272698" y="5602600"/>
            <a:ext cx="759422" cy="43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05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B2DAAEB-E805-4EEA-AE1C-9FF7E9922024}"/>
              </a:ext>
            </a:extLst>
          </p:cNvPr>
          <p:cNvSpPr txBox="1"/>
          <p:nvPr/>
        </p:nvSpPr>
        <p:spPr>
          <a:xfrm>
            <a:off x="230682" y="4075150"/>
            <a:ext cx="16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1-1)-core</a:t>
            </a:r>
            <a:endParaRPr lang="zh-CN" altLang="en-US" sz="1600" dirty="0"/>
          </a:p>
        </p:txBody>
      </p:sp>
      <p:sp>
        <p:nvSpPr>
          <p:cNvPr id="75" name="椭圆 78">
            <a:extLst>
              <a:ext uri="{FF2B5EF4-FFF2-40B4-BE49-F238E27FC236}">
                <a16:creationId xmlns:a16="http://schemas.microsoft.com/office/drawing/2014/main" id="{747E7BF3-3944-4F64-AE7D-AC301B01CC79}"/>
              </a:ext>
            </a:extLst>
          </p:cNvPr>
          <p:cNvSpPr/>
          <p:nvPr/>
        </p:nvSpPr>
        <p:spPr>
          <a:xfrm>
            <a:off x="8686283" y="4399021"/>
            <a:ext cx="635874" cy="38733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6ED3815-335C-45C5-A448-069794A6925E}"/>
              </a:ext>
            </a:extLst>
          </p:cNvPr>
          <p:cNvCxnSpPr>
            <a:cxnSpLocks/>
          </p:cNvCxnSpPr>
          <p:nvPr/>
        </p:nvCxnSpPr>
        <p:spPr>
          <a:xfrm flipV="1">
            <a:off x="8390933" y="4796658"/>
            <a:ext cx="577129" cy="781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3BE96BA-107B-4836-8CB2-CBA8DCA32F81}"/>
              </a:ext>
            </a:extLst>
          </p:cNvPr>
          <p:cNvCxnSpPr>
            <a:cxnSpLocks/>
            <a:stCxn id="87" idx="0"/>
            <a:endCxn id="75" idx="2"/>
          </p:cNvCxnSpPr>
          <p:nvPr/>
        </p:nvCxnSpPr>
        <p:spPr>
          <a:xfrm flipH="1" flipV="1">
            <a:off x="9004220" y="4786353"/>
            <a:ext cx="648189" cy="816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AF0D2C2D-32FE-47F5-AE8C-B7803A697FDF}"/>
              </a:ext>
            </a:extLst>
          </p:cNvPr>
          <p:cNvCxnSpPr>
            <a:cxnSpLocks/>
            <a:stCxn id="75" idx="0"/>
            <a:endCxn id="127" idx="2"/>
          </p:cNvCxnSpPr>
          <p:nvPr/>
        </p:nvCxnSpPr>
        <p:spPr>
          <a:xfrm flipV="1">
            <a:off x="9004220" y="3513733"/>
            <a:ext cx="9286" cy="88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>
            <a:extLst>
              <a:ext uri="{FF2B5EF4-FFF2-40B4-BE49-F238E27FC236}">
                <a16:creationId xmlns:a16="http://schemas.microsoft.com/office/drawing/2014/main" id="{03AAC112-4C34-45CF-AC28-0E99FB02B290}"/>
              </a:ext>
            </a:extLst>
          </p:cNvPr>
          <p:cNvSpPr/>
          <p:nvPr/>
        </p:nvSpPr>
        <p:spPr>
          <a:xfrm>
            <a:off x="8810374" y="633364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F4A1E5E-D867-439C-9EB2-1EDEED206C6F}"/>
              </a:ext>
            </a:extLst>
          </p:cNvPr>
          <p:cNvSpPr txBox="1"/>
          <p:nvPr/>
        </p:nvSpPr>
        <p:spPr>
          <a:xfrm>
            <a:off x="9359278" y="6484391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Cambria Math" panose="02040503050406030204" pitchFamily="18" charset="0"/>
                <a:cs typeface="Times New Roman" panose="02020603050405020304" pitchFamily="18" charset="0"/>
              </a:rPr>
              <a:t>..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5C3723E7-38B7-415F-99FE-1E79889D238E}"/>
              </a:ext>
            </a:extLst>
          </p:cNvPr>
          <p:cNvSpPr txBox="1"/>
          <p:nvPr/>
        </p:nvSpPr>
        <p:spPr>
          <a:xfrm>
            <a:off x="9966529" y="6483265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Times New Roman" panose="02020603050405020304" pitchFamily="18" charset="0"/>
              </a:rPr>
              <a:t>..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660A8FC-1258-4697-B596-DF8557E27B5A}"/>
              </a:ext>
            </a:extLst>
          </p:cNvPr>
          <p:cNvSpPr txBox="1"/>
          <p:nvPr/>
        </p:nvSpPr>
        <p:spPr>
          <a:xfrm>
            <a:off x="8756240" y="6485019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Times New Roman" panose="02020603050405020304" pitchFamily="18" charset="0"/>
              </a:rPr>
              <a:t>1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B45E3DCF-081B-461F-A9CA-724B4BE7AD51}"/>
              </a:ext>
            </a:extLst>
          </p:cNvPr>
          <p:cNvSpPr/>
          <p:nvPr/>
        </p:nvSpPr>
        <p:spPr>
          <a:xfrm>
            <a:off x="8556284" y="6219281"/>
            <a:ext cx="1804050" cy="289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Times New Roman" panose="02020603050405020304" pitchFamily="18" charset="0"/>
            </a:endParaRP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18EC6474-08F6-43AC-8014-A551D0E11FD3}"/>
              </a:ext>
            </a:extLst>
          </p:cNvPr>
          <p:cNvCxnSpPr>
            <a:cxnSpLocks/>
          </p:cNvCxnSpPr>
          <p:nvPr/>
        </p:nvCxnSpPr>
        <p:spPr>
          <a:xfrm>
            <a:off x="9163313" y="6219281"/>
            <a:ext cx="0" cy="280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0CB63CC6-0862-4F7A-AE7D-2E7053EB9EF3}"/>
              </a:ext>
            </a:extLst>
          </p:cNvPr>
          <p:cNvCxnSpPr>
            <a:cxnSpLocks/>
          </p:cNvCxnSpPr>
          <p:nvPr/>
        </p:nvCxnSpPr>
        <p:spPr>
          <a:xfrm>
            <a:off x="9777440" y="6219281"/>
            <a:ext cx="0" cy="280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CEB6B37E-5860-4F84-9E42-C57B77222C1A}"/>
                  </a:ext>
                </a:extLst>
              </p:cNvPr>
              <p:cNvSpPr txBox="1"/>
              <p:nvPr/>
            </p:nvSpPr>
            <p:spPr>
              <a:xfrm>
                <a:off x="8056113" y="6482188"/>
                <a:ext cx="4621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CEB6B37E-5860-4F84-9E42-C57B7722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13" y="6482188"/>
                <a:ext cx="46214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126">
                <a:extLst>
                  <a:ext uri="{FF2B5EF4-FFF2-40B4-BE49-F238E27FC236}">
                    <a16:creationId xmlns:a16="http://schemas.microsoft.com/office/drawing/2014/main" id="{2905F797-9BEB-4B9E-85FA-AA38602D79C9}"/>
                  </a:ext>
                </a:extLst>
              </p:cNvPr>
              <p:cNvSpPr txBox="1"/>
              <p:nvPr/>
            </p:nvSpPr>
            <p:spPr>
              <a:xfrm>
                <a:off x="7278499" y="6179752"/>
                <a:ext cx="15277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𝑙𝑜𝑐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][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en-US" sz="1600" i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文本框 126">
                <a:extLst>
                  <a:ext uri="{FF2B5EF4-FFF2-40B4-BE49-F238E27FC236}">
                    <a16:creationId xmlns:a16="http://schemas.microsoft.com/office/drawing/2014/main" id="{2905F797-9BEB-4B9E-85FA-AA38602D7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9" y="6179752"/>
                <a:ext cx="1527740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5C65ECCC-A84D-4777-BBB2-5DFBE8D1A1D3}"/>
              </a:ext>
            </a:extLst>
          </p:cNvPr>
          <p:cNvCxnSpPr>
            <a:stCxn id="83" idx="0"/>
          </p:cNvCxnSpPr>
          <p:nvPr/>
        </p:nvCxnSpPr>
        <p:spPr>
          <a:xfrm flipH="1" flipV="1">
            <a:off x="8384283" y="6040839"/>
            <a:ext cx="462091" cy="2928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15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7" y="1345970"/>
            <a:ext cx="9648665" cy="23740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/>
              <a:t>We design the HM-Ins algorithm to insert edges. The insertion process is as follows: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We first identify the affected trees on the bipartite hierarchy. Then, we identify the affected upper/lower vertices on each affected upper/lower tree.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We move down the vertices with increased offsets in the hierarchy.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000" dirty="0"/>
              <a:t>We merge the tree nodes regarding the merged components.</a:t>
            </a:r>
          </a:p>
        </p:txBody>
      </p:sp>
    </p:spTree>
    <p:extLst>
      <p:ext uri="{BB962C8B-B14F-4D97-AF65-F5344CB8AC3E}">
        <p14:creationId xmlns:p14="http://schemas.microsoft.com/office/powerpoint/2010/main" val="123379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69"/>
                <a:ext cx="10420244" cy="12058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Consider the bipartite graph in Figure 3. We show how to insert an edge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) for upper hierarchy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altLang="zh-CN" sz="1600" dirty="0"/>
                  <a:t> using HM-Ins.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We first identify the affected trees on the bipartite hierarchy. Then, we identify the affected upper/lower vertices on each affected upper/lower tree. We get the affected upper hierarchies: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69"/>
                <a:ext cx="10420244" cy="1205883"/>
              </a:xfrm>
              <a:prstGeom prst="rect">
                <a:avLst/>
              </a:prstGeom>
              <a:blipFill>
                <a:blip r:embed="rId5"/>
                <a:stretch>
                  <a:fillRect l="-292" t="-1515" r="-117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5396388" y="3657900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5396388" y="4183296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7" name="椭圆 78">
            <a:extLst>
              <a:ext uri="{FF2B5EF4-FFF2-40B4-BE49-F238E27FC236}">
                <a16:creationId xmlns:a16="http://schemas.microsoft.com/office/drawing/2014/main" id="{7228FD8E-CF52-4123-886C-9F31F2A8D32F}"/>
              </a:ext>
            </a:extLst>
          </p:cNvPr>
          <p:cNvSpPr/>
          <p:nvPr/>
        </p:nvSpPr>
        <p:spPr>
          <a:xfrm>
            <a:off x="6566920" y="4337637"/>
            <a:ext cx="635874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8422743" y="4323209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5396385" y="5396860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5891568" y="549458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7003468" y="5488663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6513900" y="3052625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8372637" y="3052625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10606200" y="3048816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10201034" y="3819656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10514395" y="3336816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6669123" y="2631903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23" y="2631903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r="-1563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8561212" y="2634286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2" y="2634286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10731567" y="2640068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67" y="2640068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5396388" y="4726177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5425058" y="3670273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058" y="3670273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5414603" y="4831626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03" y="4831626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5396388" y="5549266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88" y="5549266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5814774" y="5514333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6976708" y="5513007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8498952" y="4215003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10208616" y="3699340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5451734" y="4262218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34" y="4262218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10974244" y="3336816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8731371" y="3340625"/>
            <a:ext cx="12138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5D121FA-DD76-4FD2-A15A-B89A3B953D67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6884772" y="3340625"/>
            <a:ext cx="85" cy="9970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A5977B6A-E2F8-4F45-8BC4-3EEF9CA94AA8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flipH="1">
            <a:off x="6249768" y="4589637"/>
            <a:ext cx="635089" cy="9049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1D25171-BA24-43F1-8F26-A087E6EE2A1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6884857" y="4589637"/>
            <a:ext cx="477486" cy="899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0514395" y="4071656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8307481" y="4576901"/>
            <a:ext cx="423890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8759342" y="4588479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7949281" y="546692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7872487" y="548667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9067903" y="4851243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9041143" y="4875587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10114518" y="4767273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10062681" y="478423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11117057" y="4753589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11090297" y="4777933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DEBF57C-DBDC-453A-A8D0-9F319F578DF0}"/>
              </a:ext>
            </a:extLst>
          </p:cNvPr>
          <p:cNvCxnSpPr>
            <a:cxnSpLocks/>
            <a:stCxn id="102" idx="4"/>
            <a:endCxn id="136" idx="0"/>
          </p:cNvCxnSpPr>
          <p:nvPr/>
        </p:nvCxnSpPr>
        <p:spPr>
          <a:xfrm>
            <a:off x="431848" y="3700651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16641855-E8C5-49A7-809E-D3D6A053CF82}"/>
              </a:ext>
            </a:extLst>
          </p:cNvPr>
          <p:cNvCxnSpPr>
            <a:cxnSpLocks/>
            <a:stCxn id="102" idx="4"/>
            <a:endCxn id="101" idx="0"/>
          </p:cNvCxnSpPr>
          <p:nvPr/>
        </p:nvCxnSpPr>
        <p:spPr>
          <a:xfrm>
            <a:off x="431848" y="3700651"/>
            <a:ext cx="1022214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4D07CFB-9D48-4BB2-8EAB-5EFFFB91715E}"/>
              </a:ext>
            </a:extLst>
          </p:cNvPr>
          <p:cNvCxnSpPr>
            <a:cxnSpLocks/>
            <a:stCxn id="108" idx="4"/>
            <a:endCxn id="106" idx="0"/>
          </p:cNvCxnSpPr>
          <p:nvPr/>
        </p:nvCxnSpPr>
        <p:spPr>
          <a:xfrm>
            <a:off x="2229995" y="3697775"/>
            <a:ext cx="55776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D88733F-8274-47EF-9371-D8FCF153C013}"/>
              </a:ext>
            </a:extLst>
          </p:cNvPr>
          <p:cNvCxnSpPr>
            <a:cxnSpLocks/>
            <a:stCxn id="103" idx="4"/>
            <a:endCxn id="105" idx="0"/>
          </p:cNvCxnSpPr>
          <p:nvPr/>
        </p:nvCxnSpPr>
        <p:spPr>
          <a:xfrm>
            <a:off x="951352" y="3697775"/>
            <a:ext cx="1123773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3228144-EB79-4CC2-B323-A697D294173A}"/>
              </a:ext>
            </a:extLst>
          </p:cNvPr>
          <p:cNvCxnSpPr>
            <a:cxnSpLocks/>
            <a:stCxn id="103" idx="4"/>
            <a:endCxn id="136" idx="0"/>
          </p:cNvCxnSpPr>
          <p:nvPr/>
        </p:nvCxnSpPr>
        <p:spPr>
          <a:xfrm flipH="1">
            <a:off x="871741" y="3697775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9E4ADA09-DCA3-4053-A9AC-ED5A8C462C1F}"/>
              </a:ext>
            </a:extLst>
          </p:cNvPr>
          <p:cNvCxnSpPr>
            <a:cxnSpLocks/>
            <a:stCxn id="104" idx="4"/>
            <a:endCxn id="101" idx="0"/>
          </p:cNvCxnSpPr>
          <p:nvPr/>
        </p:nvCxnSpPr>
        <p:spPr>
          <a:xfrm flipH="1">
            <a:off x="1454062" y="3697775"/>
            <a:ext cx="132829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326583F-62E5-436F-A03D-0CCB55F2C245}"/>
              </a:ext>
            </a:extLst>
          </p:cNvPr>
          <p:cNvCxnSpPr>
            <a:cxnSpLocks/>
            <a:stCxn id="104" idx="4"/>
            <a:endCxn id="105" idx="0"/>
          </p:cNvCxnSpPr>
          <p:nvPr/>
        </p:nvCxnSpPr>
        <p:spPr>
          <a:xfrm>
            <a:off x="1586891" y="3697775"/>
            <a:ext cx="488234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684DFAD0-A172-4AE7-A925-391A5674835D}"/>
              </a:ext>
            </a:extLst>
          </p:cNvPr>
          <p:cNvCxnSpPr>
            <a:cxnSpLocks/>
            <a:stCxn id="104" idx="4"/>
            <a:endCxn id="136" idx="0"/>
          </p:cNvCxnSpPr>
          <p:nvPr/>
        </p:nvCxnSpPr>
        <p:spPr>
          <a:xfrm flipH="1">
            <a:off x="871741" y="3697775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7EABB5A-849A-42B7-BDF9-424FD29A012A}"/>
              </a:ext>
            </a:extLst>
          </p:cNvPr>
          <p:cNvCxnSpPr>
            <a:cxnSpLocks/>
            <a:stCxn id="134" idx="4"/>
            <a:endCxn id="107" idx="0"/>
          </p:cNvCxnSpPr>
          <p:nvPr/>
        </p:nvCxnSpPr>
        <p:spPr>
          <a:xfrm flipH="1">
            <a:off x="3432339" y="3709276"/>
            <a:ext cx="1380081" cy="1945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647F5CFF-9AC2-480C-90C2-8BFCD51B2C42}"/>
              </a:ext>
            </a:extLst>
          </p:cNvPr>
          <p:cNvCxnSpPr>
            <a:cxnSpLocks/>
            <a:stCxn id="103" idx="4"/>
            <a:endCxn id="101" idx="0"/>
          </p:cNvCxnSpPr>
          <p:nvPr/>
        </p:nvCxnSpPr>
        <p:spPr>
          <a:xfrm>
            <a:off x="951352" y="3697775"/>
            <a:ext cx="50271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3A629087-B8C6-41AD-9C4B-7F143EBBA52B}"/>
              </a:ext>
            </a:extLst>
          </p:cNvPr>
          <p:cNvCxnSpPr>
            <a:cxnSpLocks/>
            <a:stCxn id="108" idx="4"/>
            <a:endCxn id="101" idx="0"/>
          </p:cNvCxnSpPr>
          <p:nvPr/>
        </p:nvCxnSpPr>
        <p:spPr>
          <a:xfrm flipH="1">
            <a:off x="1454062" y="3697775"/>
            <a:ext cx="775933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BF2F9538-8024-42F5-8655-018CC8D4E5DD}"/>
              </a:ext>
            </a:extLst>
          </p:cNvPr>
          <p:cNvSpPr/>
          <p:nvPr/>
        </p:nvSpPr>
        <p:spPr>
          <a:xfrm>
            <a:off x="3977785" y="5644673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41DF17E-E294-4D25-9667-0F645D1AF9D5}"/>
              </a:ext>
            </a:extLst>
          </p:cNvPr>
          <p:cNvSpPr/>
          <p:nvPr/>
        </p:nvSpPr>
        <p:spPr>
          <a:xfrm>
            <a:off x="1323307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BA4534DC-8473-49FD-A506-61A4042E034F}"/>
              </a:ext>
            </a:extLst>
          </p:cNvPr>
          <p:cNvSpPr/>
          <p:nvPr/>
        </p:nvSpPr>
        <p:spPr>
          <a:xfrm>
            <a:off x="301093" y="343712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BD9E5478-0D40-4DED-95E5-8057C2FF5ECF}"/>
              </a:ext>
            </a:extLst>
          </p:cNvPr>
          <p:cNvSpPr/>
          <p:nvPr/>
        </p:nvSpPr>
        <p:spPr>
          <a:xfrm>
            <a:off x="820597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8AEA76BE-810E-4D97-976B-24A6A46421DB}"/>
              </a:ext>
            </a:extLst>
          </p:cNvPr>
          <p:cNvSpPr/>
          <p:nvPr/>
        </p:nvSpPr>
        <p:spPr>
          <a:xfrm>
            <a:off x="1456136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982164D9-472A-4700-843D-8D4C3052220C}"/>
              </a:ext>
            </a:extLst>
          </p:cNvPr>
          <p:cNvSpPr/>
          <p:nvPr/>
        </p:nvSpPr>
        <p:spPr>
          <a:xfrm>
            <a:off x="1944370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896943A1-0678-4479-910D-E535A8B0C9EA}"/>
              </a:ext>
            </a:extLst>
          </p:cNvPr>
          <p:cNvSpPr/>
          <p:nvPr/>
        </p:nvSpPr>
        <p:spPr>
          <a:xfrm>
            <a:off x="2657000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254D9772-53E1-4171-88DA-8E1E18804EB5}"/>
              </a:ext>
            </a:extLst>
          </p:cNvPr>
          <p:cNvSpPr/>
          <p:nvPr/>
        </p:nvSpPr>
        <p:spPr>
          <a:xfrm>
            <a:off x="3301584" y="5654399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E1E7D3F-0B67-44F9-823A-83C3F619DCF3}"/>
              </a:ext>
            </a:extLst>
          </p:cNvPr>
          <p:cNvSpPr/>
          <p:nvPr/>
        </p:nvSpPr>
        <p:spPr>
          <a:xfrm>
            <a:off x="2099240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AB1EF697-8412-42B4-8A75-518FA9F1DDE4}"/>
              </a:ext>
            </a:extLst>
          </p:cNvPr>
          <p:cNvCxnSpPr>
            <a:cxnSpLocks/>
            <a:stCxn id="132" idx="4"/>
            <a:endCxn id="100" idx="0"/>
          </p:cNvCxnSpPr>
          <p:nvPr/>
        </p:nvCxnSpPr>
        <p:spPr>
          <a:xfrm flipH="1">
            <a:off x="4108949" y="3699963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5664C707-3873-43E3-B2DB-5DC15E350C7A}"/>
              </a:ext>
            </a:extLst>
          </p:cNvPr>
          <p:cNvCxnSpPr>
            <a:cxnSpLocks/>
            <a:stCxn id="102" idx="4"/>
            <a:endCxn id="105" idx="0"/>
          </p:cNvCxnSpPr>
          <p:nvPr/>
        </p:nvCxnSpPr>
        <p:spPr>
          <a:xfrm>
            <a:off x="431848" y="3700651"/>
            <a:ext cx="1643277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椭圆 110">
            <a:extLst>
              <a:ext uri="{FF2B5EF4-FFF2-40B4-BE49-F238E27FC236}">
                <a16:creationId xmlns:a16="http://schemas.microsoft.com/office/drawing/2014/main" id="{7732E286-19EE-481E-98A2-DA10447E43FD}"/>
              </a:ext>
            </a:extLst>
          </p:cNvPr>
          <p:cNvSpPr/>
          <p:nvPr/>
        </p:nvSpPr>
        <p:spPr>
          <a:xfrm>
            <a:off x="2730585" y="3441673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8568E5FF-D6A9-4764-A504-998256D3DFB8}"/>
              </a:ext>
            </a:extLst>
          </p:cNvPr>
          <p:cNvCxnSpPr>
            <a:cxnSpLocks/>
            <a:stCxn id="116" idx="4"/>
            <a:endCxn id="100" idx="0"/>
          </p:cNvCxnSpPr>
          <p:nvPr/>
        </p:nvCxnSpPr>
        <p:spPr>
          <a:xfrm>
            <a:off x="3511048" y="3698187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BCFB5680-E69C-4C21-97B6-C36C4E0CF3F8}"/>
              </a:ext>
            </a:extLst>
          </p:cNvPr>
          <p:cNvCxnSpPr>
            <a:cxnSpLocks/>
            <a:stCxn id="111" idx="4"/>
            <a:endCxn id="106" idx="0"/>
          </p:cNvCxnSpPr>
          <p:nvPr/>
        </p:nvCxnSpPr>
        <p:spPr>
          <a:xfrm flipH="1">
            <a:off x="2787755" y="3706026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757971F4-0445-4561-9A89-8687E29E18C1}"/>
              </a:ext>
            </a:extLst>
          </p:cNvPr>
          <p:cNvSpPr/>
          <p:nvPr/>
        </p:nvSpPr>
        <p:spPr>
          <a:xfrm>
            <a:off x="230899" y="3053662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335B6E9-F9B7-4B37-B6E1-088C0177104F}"/>
              </a:ext>
            </a:extLst>
          </p:cNvPr>
          <p:cNvSpPr/>
          <p:nvPr/>
        </p:nvSpPr>
        <p:spPr>
          <a:xfrm>
            <a:off x="4706849" y="5656586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6FB060E3-7B37-484D-AF57-B232C5200378}"/>
              </a:ext>
            </a:extLst>
          </p:cNvPr>
          <p:cNvSpPr/>
          <p:nvPr/>
        </p:nvSpPr>
        <p:spPr>
          <a:xfrm>
            <a:off x="3379884" y="3433834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59F3E148-0EEB-42CA-9712-AE28FF8CFC43}"/>
              </a:ext>
            </a:extLst>
          </p:cNvPr>
          <p:cNvSpPr/>
          <p:nvPr/>
        </p:nvSpPr>
        <p:spPr>
          <a:xfrm>
            <a:off x="749234" y="3047890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61EF5B49-F114-46E2-AEE4-1B8B705AFA9B}"/>
              </a:ext>
            </a:extLst>
          </p:cNvPr>
          <p:cNvSpPr/>
          <p:nvPr/>
        </p:nvSpPr>
        <p:spPr>
          <a:xfrm>
            <a:off x="1403398" y="3053662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8B3C277-B540-40EF-8969-3AD5BC9EDD4D}"/>
              </a:ext>
            </a:extLst>
          </p:cNvPr>
          <p:cNvSpPr/>
          <p:nvPr/>
        </p:nvSpPr>
        <p:spPr>
          <a:xfrm>
            <a:off x="2041151" y="3056516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EFFE5F89-9A22-4BA4-A647-A4A1A8114C75}"/>
              </a:ext>
            </a:extLst>
          </p:cNvPr>
          <p:cNvSpPr/>
          <p:nvPr/>
        </p:nvSpPr>
        <p:spPr>
          <a:xfrm>
            <a:off x="2657000" y="3047890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AE9048A5-8A09-47D5-8DFF-50508E4A9DC9}"/>
              </a:ext>
            </a:extLst>
          </p:cNvPr>
          <p:cNvSpPr/>
          <p:nvPr/>
        </p:nvSpPr>
        <p:spPr>
          <a:xfrm>
            <a:off x="3317976" y="3056516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49654556-2C8F-4A86-886D-0EFE1BF78DE1}"/>
              </a:ext>
            </a:extLst>
          </p:cNvPr>
          <p:cNvSpPr/>
          <p:nvPr/>
        </p:nvSpPr>
        <p:spPr>
          <a:xfrm>
            <a:off x="1271017" y="5786163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58D8C1F7-45E3-44EA-A8F4-9CFB104A71B6}"/>
              </a:ext>
            </a:extLst>
          </p:cNvPr>
          <p:cNvSpPr/>
          <p:nvPr/>
        </p:nvSpPr>
        <p:spPr>
          <a:xfrm>
            <a:off x="1916635" y="5786163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72C10ED9-E866-48F8-9018-790B879CBAEB}"/>
              </a:ext>
            </a:extLst>
          </p:cNvPr>
          <p:cNvSpPr/>
          <p:nvPr/>
        </p:nvSpPr>
        <p:spPr>
          <a:xfrm>
            <a:off x="2606238" y="5776849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60F0AF8-BCF1-4855-8D82-39347F583CEA}"/>
              </a:ext>
            </a:extLst>
          </p:cNvPr>
          <p:cNvSpPr/>
          <p:nvPr/>
        </p:nvSpPr>
        <p:spPr>
          <a:xfrm>
            <a:off x="3254767" y="577684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98C2809B-8C4B-48E5-8A3F-872C8F056ECA}"/>
              </a:ext>
            </a:extLst>
          </p:cNvPr>
          <p:cNvSpPr/>
          <p:nvPr/>
        </p:nvSpPr>
        <p:spPr>
          <a:xfrm>
            <a:off x="3945154" y="5782393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DC9BA81C-13AC-49CE-A73E-98872D91F75F}"/>
              </a:ext>
            </a:extLst>
          </p:cNvPr>
          <p:cNvSpPr/>
          <p:nvPr/>
        </p:nvSpPr>
        <p:spPr>
          <a:xfrm>
            <a:off x="4668172" y="5785475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8221E179-2310-4B7A-AEE5-6ECB3AAEA161}"/>
              </a:ext>
            </a:extLst>
          </p:cNvPr>
          <p:cNvCxnSpPr>
            <a:cxnSpLocks/>
            <a:stCxn id="116" idx="4"/>
            <a:endCxn id="107" idx="0"/>
          </p:cNvCxnSpPr>
          <p:nvPr/>
        </p:nvCxnSpPr>
        <p:spPr>
          <a:xfrm flipH="1">
            <a:off x="3432339" y="3698187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EAD0A812-E8FA-42ED-A825-E68F8946532F}"/>
              </a:ext>
            </a:extLst>
          </p:cNvPr>
          <p:cNvCxnSpPr>
            <a:cxnSpLocks/>
            <a:stCxn id="111" idx="4"/>
            <a:endCxn id="115" idx="0"/>
          </p:cNvCxnSpPr>
          <p:nvPr/>
        </p:nvCxnSpPr>
        <p:spPr>
          <a:xfrm>
            <a:off x="2861749" y="3706026"/>
            <a:ext cx="1976264" cy="1950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ACDDA5F-D1F6-4D81-AD58-913A033D7832}"/>
              </a:ext>
            </a:extLst>
          </p:cNvPr>
          <p:cNvCxnSpPr>
            <a:cxnSpLocks/>
            <a:stCxn id="108" idx="4"/>
            <a:endCxn id="105" idx="0"/>
          </p:cNvCxnSpPr>
          <p:nvPr/>
        </p:nvCxnSpPr>
        <p:spPr>
          <a:xfrm flipH="1">
            <a:off x="2075125" y="3697775"/>
            <a:ext cx="154870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5EA99848-4509-4429-BF7B-937FCAB09C5E}"/>
              </a:ext>
            </a:extLst>
          </p:cNvPr>
          <p:cNvCxnSpPr>
            <a:cxnSpLocks/>
            <a:stCxn id="132" idx="4"/>
            <a:endCxn id="107" idx="0"/>
          </p:cNvCxnSpPr>
          <p:nvPr/>
        </p:nvCxnSpPr>
        <p:spPr>
          <a:xfrm flipH="1">
            <a:off x="3432339" y="3699963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椭圆 131">
            <a:extLst>
              <a:ext uri="{FF2B5EF4-FFF2-40B4-BE49-F238E27FC236}">
                <a16:creationId xmlns:a16="http://schemas.microsoft.com/office/drawing/2014/main" id="{3966C6FC-A29F-480D-BAAD-F22B8A5B0F73}"/>
              </a:ext>
            </a:extLst>
          </p:cNvPr>
          <p:cNvSpPr/>
          <p:nvPr/>
        </p:nvSpPr>
        <p:spPr>
          <a:xfrm>
            <a:off x="4031183" y="3436434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E3C0C2E7-5357-4881-8BDD-445D220CFD7A}"/>
              </a:ext>
            </a:extLst>
          </p:cNvPr>
          <p:cNvSpPr/>
          <p:nvPr/>
        </p:nvSpPr>
        <p:spPr>
          <a:xfrm>
            <a:off x="3953497" y="3045607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96BA8414-B26E-4D44-9955-8D001BF54390}"/>
              </a:ext>
            </a:extLst>
          </p:cNvPr>
          <p:cNvSpPr/>
          <p:nvPr/>
        </p:nvSpPr>
        <p:spPr>
          <a:xfrm>
            <a:off x="4681665" y="3445747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CC86A07D-42B4-47E9-B103-735E43239E57}"/>
              </a:ext>
            </a:extLst>
          </p:cNvPr>
          <p:cNvSpPr/>
          <p:nvPr/>
        </p:nvSpPr>
        <p:spPr>
          <a:xfrm>
            <a:off x="4625661" y="3062288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18AD0A74-33F9-4A9B-94D6-0CB857DD6015}"/>
              </a:ext>
            </a:extLst>
          </p:cNvPr>
          <p:cNvSpPr/>
          <p:nvPr/>
        </p:nvSpPr>
        <p:spPr>
          <a:xfrm>
            <a:off x="740986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DF74E5CC-ABCF-4918-911A-53B399741287}"/>
              </a:ext>
            </a:extLst>
          </p:cNvPr>
          <p:cNvSpPr/>
          <p:nvPr/>
        </p:nvSpPr>
        <p:spPr>
          <a:xfrm>
            <a:off x="705881" y="5776849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105C369-DAAD-48EA-81AF-C5F089F8907B}"/>
              </a:ext>
            </a:extLst>
          </p:cNvPr>
          <p:cNvCxnSpPr>
            <a:cxnSpLocks/>
            <a:stCxn id="116" idx="4"/>
            <a:endCxn id="115" idx="0"/>
          </p:cNvCxnSpPr>
          <p:nvPr/>
        </p:nvCxnSpPr>
        <p:spPr>
          <a:xfrm>
            <a:off x="3511048" y="3698187"/>
            <a:ext cx="1326965" cy="1958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220BE10A-C353-4810-8A2F-53DDB0F58EE3}"/>
              </a:ext>
            </a:extLst>
          </p:cNvPr>
          <p:cNvCxnSpPr>
            <a:cxnSpLocks/>
            <a:stCxn id="132" idx="4"/>
            <a:endCxn id="115" idx="0"/>
          </p:cNvCxnSpPr>
          <p:nvPr/>
        </p:nvCxnSpPr>
        <p:spPr>
          <a:xfrm>
            <a:off x="4161938" y="3699963"/>
            <a:ext cx="676075" cy="1956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B3314E1D-7039-4D98-A54E-2B8BFDE7CC76}"/>
              </a:ext>
            </a:extLst>
          </p:cNvPr>
          <p:cNvCxnSpPr>
            <a:cxnSpLocks/>
            <a:stCxn id="134" idx="4"/>
            <a:endCxn id="115" idx="0"/>
          </p:cNvCxnSpPr>
          <p:nvPr/>
        </p:nvCxnSpPr>
        <p:spPr>
          <a:xfrm>
            <a:off x="4812420" y="3709276"/>
            <a:ext cx="25593" cy="194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516B2E23-1F10-47AB-BFFC-6224845EFDEE}"/>
              </a:ext>
            </a:extLst>
          </p:cNvPr>
          <p:cNvCxnSpPr>
            <a:cxnSpLocks/>
            <a:stCxn id="134" idx="4"/>
            <a:endCxn id="100" idx="0"/>
          </p:cNvCxnSpPr>
          <p:nvPr/>
        </p:nvCxnSpPr>
        <p:spPr>
          <a:xfrm flipH="1">
            <a:off x="4108949" y="3709276"/>
            <a:ext cx="703471" cy="193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文本框 141">
            <a:extLst>
              <a:ext uri="{FF2B5EF4-FFF2-40B4-BE49-F238E27FC236}">
                <a16:creationId xmlns:a16="http://schemas.microsoft.com/office/drawing/2014/main" id="{4A3EF160-CF9E-43E6-87C8-7C0222006812}"/>
              </a:ext>
            </a:extLst>
          </p:cNvPr>
          <p:cNvSpPr txBox="1"/>
          <p:nvPr/>
        </p:nvSpPr>
        <p:spPr>
          <a:xfrm>
            <a:off x="1168031" y="6270756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3. A bipartite graph G</a:t>
            </a:r>
            <a:endParaRPr lang="zh-CN" altLang="en-US" dirty="0"/>
          </a:p>
        </p:txBody>
      </p: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243385B4-6AD7-4277-908E-1C54B71BEF29}"/>
              </a:ext>
            </a:extLst>
          </p:cNvPr>
          <p:cNvCxnSpPr>
            <a:cxnSpLocks/>
            <a:stCxn id="108" idx="4"/>
            <a:endCxn id="107" idx="0"/>
          </p:cNvCxnSpPr>
          <p:nvPr/>
        </p:nvCxnSpPr>
        <p:spPr>
          <a:xfrm>
            <a:off x="2229995" y="3697775"/>
            <a:ext cx="1202344" cy="195662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6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connected two components in the fourth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 Therefore, we need to merge these two components.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6"/>
                <a:stretch>
                  <a:fillRect l="-292" t="-1361" r="-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7" name="椭圆 78">
            <a:extLst>
              <a:ext uri="{FF2B5EF4-FFF2-40B4-BE49-F238E27FC236}">
                <a16:creationId xmlns:a16="http://schemas.microsoft.com/office/drawing/2014/main" id="{7228FD8E-CF52-4123-886C-9F31F2A8D32F}"/>
              </a:ext>
            </a:extLst>
          </p:cNvPr>
          <p:cNvSpPr/>
          <p:nvPr/>
        </p:nvSpPr>
        <p:spPr>
          <a:xfrm>
            <a:off x="3659824" y="4268629"/>
            <a:ext cx="635874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15647" y="4254201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591856" y="4145995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5824275" y="3271617"/>
            <a:ext cx="12138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5D121FA-DD76-4FD2-A15A-B89A3B953D67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3977676" y="3271617"/>
            <a:ext cx="85" cy="9970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A5977B6A-E2F8-4F45-8BC4-3EEF9CA94AA8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flipH="1">
            <a:off x="3342672" y="4520629"/>
            <a:ext cx="635089" cy="9049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1D25171-BA24-43F1-8F26-A087E6EE2A1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3977761" y="4520629"/>
            <a:ext cx="477486" cy="899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5400385" y="4507893"/>
            <a:ext cx="423890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852246" y="4519471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6160807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6134047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33">
            <a:extLst>
              <a:ext uri="{FF2B5EF4-FFF2-40B4-BE49-F238E27FC236}">
                <a16:creationId xmlns:a16="http://schemas.microsoft.com/office/drawing/2014/main" id="{5B5BE8CC-66F0-4434-9B87-16EA1A42B061}"/>
              </a:ext>
            </a:extLst>
          </p:cNvPr>
          <p:cNvSpPr/>
          <p:nvPr/>
        </p:nvSpPr>
        <p:spPr>
          <a:xfrm>
            <a:off x="3621485" y="5962536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12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5AF09B0-3427-4B79-9FE2-1D61AEAAE04C}"/>
              </a:ext>
            </a:extLst>
          </p:cNvPr>
          <p:cNvCxnSpPr>
            <a:cxnSpLocks/>
            <a:endCxn id="143" idx="0"/>
          </p:cNvCxnSpPr>
          <p:nvPr/>
        </p:nvCxnSpPr>
        <p:spPr>
          <a:xfrm>
            <a:off x="3700872" y="5677577"/>
            <a:ext cx="194762" cy="2849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D47EBCE4-3B28-4B2B-897A-AA92073D0A78}"/>
              </a:ext>
            </a:extLst>
          </p:cNvPr>
          <p:cNvCxnSpPr>
            <a:cxnSpLocks/>
            <a:stCxn id="143" idx="0"/>
            <a:endCxn id="51" idx="1"/>
          </p:cNvCxnSpPr>
          <p:nvPr/>
        </p:nvCxnSpPr>
        <p:spPr>
          <a:xfrm flipV="1">
            <a:off x="3895634" y="5657445"/>
            <a:ext cx="200738" cy="3050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椭圆 84">
            <a:extLst>
              <a:ext uri="{FF2B5EF4-FFF2-40B4-BE49-F238E27FC236}">
                <a16:creationId xmlns:a16="http://schemas.microsoft.com/office/drawing/2014/main" id="{0A152E4C-EE20-4CBB-A5C9-C90493420424}"/>
              </a:ext>
            </a:extLst>
          </p:cNvPr>
          <p:cNvSpPr/>
          <p:nvPr/>
        </p:nvSpPr>
        <p:spPr>
          <a:xfrm>
            <a:off x="3387006" y="5484776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A19A56D-678F-4903-82C0-69832B710B87}"/>
              </a:ext>
            </a:extLst>
          </p:cNvPr>
          <p:cNvSpPr/>
          <p:nvPr/>
        </p:nvSpPr>
        <p:spPr>
          <a:xfrm>
            <a:off x="3344843" y="5477411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E0ED44C-08A1-418F-BA3C-3330F3E637E0}"/>
              </a:ext>
            </a:extLst>
          </p:cNvPr>
          <p:cNvCxnSpPr>
            <a:cxnSpLocks/>
            <a:stCxn id="147" idx="0"/>
            <a:endCxn id="52" idx="2"/>
          </p:cNvCxnSpPr>
          <p:nvPr/>
        </p:nvCxnSpPr>
        <p:spPr>
          <a:xfrm flipV="1">
            <a:off x="3953389" y="3271617"/>
            <a:ext cx="24287" cy="221315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948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  <p:bldP spid="65" grpId="0"/>
      <p:bldP spid="66" grpId="0"/>
      <p:bldP spid="143" grpId="0" animBg="1"/>
      <p:bldP spid="147" grpId="0" animBg="1"/>
      <p:bldP spid="1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connects two components, one is in the third level and another one is in the fourth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6"/>
                <a:stretch>
                  <a:fillRect l="-292" t="-2041" r="-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96359" y="4254201"/>
            <a:ext cx="57967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508673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666694" y="4145995"/>
            <a:ext cx="48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>
            <a:off x="5879545" y="3271617"/>
            <a:ext cx="6652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5400385" y="4507893"/>
            <a:ext cx="485812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stCxn id="48" idx="2"/>
            <a:endCxn id="82" idx="0"/>
          </p:cNvCxnSpPr>
          <p:nvPr/>
        </p:nvCxnSpPr>
        <p:spPr>
          <a:xfrm>
            <a:off x="5886197" y="4507893"/>
            <a:ext cx="620105" cy="2986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6160807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6134047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椭圆 84">
            <a:extLst>
              <a:ext uri="{FF2B5EF4-FFF2-40B4-BE49-F238E27FC236}">
                <a16:creationId xmlns:a16="http://schemas.microsoft.com/office/drawing/2014/main" id="{0A152E4C-EE20-4CBB-A5C9-C90493420424}"/>
              </a:ext>
            </a:extLst>
          </p:cNvPr>
          <p:cNvSpPr/>
          <p:nvPr/>
        </p:nvSpPr>
        <p:spPr>
          <a:xfrm>
            <a:off x="3404905" y="546870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A19A56D-678F-4903-82C0-69832B710B87}"/>
              </a:ext>
            </a:extLst>
          </p:cNvPr>
          <p:cNvSpPr/>
          <p:nvPr/>
        </p:nvSpPr>
        <p:spPr>
          <a:xfrm>
            <a:off x="3404905" y="546870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E0ED44C-08A1-418F-BA3C-3330F3E637E0}"/>
              </a:ext>
            </a:extLst>
          </p:cNvPr>
          <p:cNvCxnSpPr>
            <a:cxnSpLocks/>
            <a:stCxn id="147" idx="0"/>
            <a:endCxn id="52" idx="2"/>
          </p:cNvCxnSpPr>
          <p:nvPr/>
        </p:nvCxnSpPr>
        <p:spPr>
          <a:xfrm flipV="1">
            <a:off x="3971288" y="3271617"/>
            <a:ext cx="6388" cy="219709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33">
            <a:extLst>
              <a:ext uri="{FF2B5EF4-FFF2-40B4-BE49-F238E27FC236}">
                <a16:creationId xmlns:a16="http://schemas.microsoft.com/office/drawing/2014/main" id="{FEA14C25-C2A0-4FAC-A6E6-2BA2B9960B05}"/>
              </a:ext>
            </a:extLst>
          </p:cNvPr>
          <p:cNvSpPr/>
          <p:nvPr/>
        </p:nvSpPr>
        <p:spPr>
          <a:xfrm>
            <a:off x="4837876" y="4910176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12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90CD988-A9A9-45C0-AB5F-ED59B4BBE2BC}"/>
              </a:ext>
            </a:extLst>
          </p:cNvPr>
          <p:cNvCxnSpPr>
            <a:cxnSpLocks/>
          </p:cNvCxnSpPr>
          <p:nvPr/>
        </p:nvCxnSpPr>
        <p:spPr>
          <a:xfrm>
            <a:off x="5412053" y="5019330"/>
            <a:ext cx="774634" cy="6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F9F6803-0CE8-4777-AE3D-DBD6A3FB7369}"/>
              </a:ext>
            </a:extLst>
          </p:cNvPr>
          <p:cNvCxnSpPr>
            <a:cxnSpLocks/>
          </p:cNvCxnSpPr>
          <p:nvPr/>
        </p:nvCxnSpPr>
        <p:spPr>
          <a:xfrm>
            <a:off x="5412053" y="5019330"/>
            <a:ext cx="6393" cy="3983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椭圆 84">
            <a:extLst>
              <a:ext uri="{FF2B5EF4-FFF2-40B4-BE49-F238E27FC236}">
                <a16:creationId xmlns:a16="http://schemas.microsoft.com/office/drawing/2014/main" id="{A6A34EF0-4EC0-4BCD-BA65-C5296222571A}"/>
              </a:ext>
            </a:extLst>
          </p:cNvPr>
          <p:cNvSpPr/>
          <p:nvPr/>
        </p:nvSpPr>
        <p:spPr>
          <a:xfrm>
            <a:off x="5570481" y="554126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27D8A49-F0FB-475F-B195-1CDF673A826C}"/>
              </a:ext>
            </a:extLst>
          </p:cNvPr>
          <p:cNvSpPr/>
          <p:nvPr/>
        </p:nvSpPr>
        <p:spPr>
          <a:xfrm>
            <a:off x="5493687" y="556101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87">
            <a:extLst>
              <a:ext uri="{FF2B5EF4-FFF2-40B4-BE49-F238E27FC236}">
                <a16:creationId xmlns:a16="http://schemas.microsoft.com/office/drawing/2014/main" id="{1793933F-E84C-4587-9D71-143787681E9F}"/>
              </a:ext>
            </a:extLst>
          </p:cNvPr>
          <p:cNvSpPr/>
          <p:nvPr/>
        </p:nvSpPr>
        <p:spPr>
          <a:xfrm>
            <a:off x="5556716" y="4770656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6AC24F2-B499-4C89-81A1-0CD34CB5DF3B}"/>
              </a:ext>
            </a:extLst>
          </p:cNvPr>
          <p:cNvSpPr/>
          <p:nvPr/>
        </p:nvSpPr>
        <p:spPr>
          <a:xfrm>
            <a:off x="5529956" y="4795000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1F6788-590F-4992-BABF-AB50249FFCAB}"/>
              </a:ext>
            </a:extLst>
          </p:cNvPr>
          <p:cNvCxnSpPr>
            <a:cxnSpLocks/>
            <a:stCxn id="48" idx="2"/>
            <a:endCxn id="100" idx="0"/>
          </p:cNvCxnSpPr>
          <p:nvPr/>
        </p:nvCxnSpPr>
        <p:spPr>
          <a:xfrm>
            <a:off x="5886197" y="45078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9B31F221-D3B9-4491-AC10-2435453268A3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898339" y="5246235"/>
            <a:ext cx="0" cy="31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60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 animBg="1"/>
      <p:bldP spid="82" grpId="0"/>
      <p:bldP spid="87" grpId="0" animBg="1"/>
      <p:bldP spid="97" grpId="0" animBg="1"/>
      <p:bldP spid="98" grpId="0"/>
      <p:bldP spid="99" grpId="0" animBg="1"/>
      <p:bldP spid="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will be moved from the first level to the third level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connects two components in the third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 Therefore, HM-Ins merge these tree nodes in the third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6"/>
                <a:stretch>
                  <a:fillRect l="-292" t="-2041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96359" y="4254201"/>
            <a:ext cx="57967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508673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666694" y="4145995"/>
            <a:ext cx="48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>
            <a:off x="5879545" y="3271617"/>
            <a:ext cx="6652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urved Connector 21">
            <a:extLst>
              <a:ext uri="{FF2B5EF4-FFF2-40B4-BE49-F238E27FC236}">
                <a16:creationId xmlns:a16="http://schemas.microsoft.com/office/drawing/2014/main" id="{EBFE58F5-FA3D-4181-A8A6-52289BD0E02C}"/>
              </a:ext>
            </a:extLst>
          </p:cNvPr>
          <p:cNvCxnSpPr>
            <a:cxnSpLocks/>
            <a:stCxn id="55" idx="1"/>
            <a:endCxn id="83" idx="1"/>
          </p:cNvCxnSpPr>
          <p:nvPr/>
        </p:nvCxnSpPr>
        <p:spPr>
          <a:xfrm rot="10800000" flipV="1">
            <a:off x="7207422" y="3876647"/>
            <a:ext cx="86516" cy="1059407"/>
          </a:xfrm>
          <a:prstGeom prst="curvedConnector3">
            <a:avLst>
              <a:gd name="adj1" fmla="val 364229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椭圆 84">
            <a:extLst>
              <a:ext uri="{FF2B5EF4-FFF2-40B4-BE49-F238E27FC236}">
                <a16:creationId xmlns:a16="http://schemas.microsoft.com/office/drawing/2014/main" id="{0A152E4C-EE20-4CBB-A5C9-C90493420424}"/>
              </a:ext>
            </a:extLst>
          </p:cNvPr>
          <p:cNvSpPr/>
          <p:nvPr/>
        </p:nvSpPr>
        <p:spPr>
          <a:xfrm>
            <a:off x="3404905" y="546870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A19A56D-678F-4903-82C0-69832B710B87}"/>
              </a:ext>
            </a:extLst>
          </p:cNvPr>
          <p:cNvSpPr/>
          <p:nvPr/>
        </p:nvSpPr>
        <p:spPr>
          <a:xfrm>
            <a:off x="3404905" y="546870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E0ED44C-08A1-418F-BA3C-3330F3E637E0}"/>
              </a:ext>
            </a:extLst>
          </p:cNvPr>
          <p:cNvCxnSpPr>
            <a:cxnSpLocks/>
            <a:stCxn id="147" idx="0"/>
            <a:endCxn id="52" idx="2"/>
          </p:cNvCxnSpPr>
          <p:nvPr/>
        </p:nvCxnSpPr>
        <p:spPr>
          <a:xfrm flipV="1">
            <a:off x="3971288" y="3271617"/>
            <a:ext cx="6388" cy="219709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椭圆 84">
            <a:extLst>
              <a:ext uri="{FF2B5EF4-FFF2-40B4-BE49-F238E27FC236}">
                <a16:creationId xmlns:a16="http://schemas.microsoft.com/office/drawing/2014/main" id="{A6A34EF0-4EC0-4BCD-BA65-C5296222571A}"/>
              </a:ext>
            </a:extLst>
          </p:cNvPr>
          <p:cNvSpPr/>
          <p:nvPr/>
        </p:nvSpPr>
        <p:spPr>
          <a:xfrm>
            <a:off x="5570481" y="554126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27D8A49-F0FB-475F-B195-1CDF673A826C}"/>
              </a:ext>
            </a:extLst>
          </p:cNvPr>
          <p:cNvSpPr/>
          <p:nvPr/>
        </p:nvSpPr>
        <p:spPr>
          <a:xfrm>
            <a:off x="5493687" y="556101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87">
            <a:extLst>
              <a:ext uri="{FF2B5EF4-FFF2-40B4-BE49-F238E27FC236}">
                <a16:creationId xmlns:a16="http://schemas.microsoft.com/office/drawing/2014/main" id="{1793933F-E84C-4587-9D71-143787681E9F}"/>
              </a:ext>
            </a:extLst>
          </p:cNvPr>
          <p:cNvSpPr/>
          <p:nvPr/>
        </p:nvSpPr>
        <p:spPr>
          <a:xfrm>
            <a:off x="5556716" y="4770656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6AC24F2-B499-4C89-81A1-0CD34CB5DF3B}"/>
              </a:ext>
            </a:extLst>
          </p:cNvPr>
          <p:cNvSpPr/>
          <p:nvPr/>
        </p:nvSpPr>
        <p:spPr>
          <a:xfrm>
            <a:off x="5529956" y="4795000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1F6788-590F-4992-BABF-AB50249FFCAB}"/>
              </a:ext>
            </a:extLst>
          </p:cNvPr>
          <p:cNvCxnSpPr>
            <a:cxnSpLocks/>
            <a:stCxn id="48" idx="2"/>
            <a:endCxn id="100" idx="0"/>
          </p:cNvCxnSpPr>
          <p:nvPr/>
        </p:nvCxnSpPr>
        <p:spPr>
          <a:xfrm>
            <a:off x="5886197" y="45078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9B31F221-D3B9-4491-AC10-2435453268A3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898339" y="5246235"/>
            <a:ext cx="0" cy="31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0C5F69E9-414C-4E6F-B4DE-B6DD806BA6A1}"/>
              </a:ext>
            </a:extLst>
          </p:cNvPr>
          <p:cNvSpPr/>
          <p:nvPr/>
        </p:nvSpPr>
        <p:spPr>
          <a:xfrm>
            <a:off x="7166402" y="470674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33">
            <a:extLst>
              <a:ext uri="{FF2B5EF4-FFF2-40B4-BE49-F238E27FC236}">
                <a16:creationId xmlns:a16="http://schemas.microsoft.com/office/drawing/2014/main" id="{69338B35-E399-4618-8A23-E30F3068ECDD}"/>
              </a:ext>
            </a:extLst>
          </p:cNvPr>
          <p:cNvSpPr/>
          <p:nvPr/>
        </p:nvSpPr>
        <p:spPr>
          <a:xfrm>
            <a:off x="7795573" y="5160366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12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3B38F97-A95F-4240-8B36-51BEAA5EF304}"/>
              </a:ext>
            </a:extLst>
          </p:cNvPr>
          <p:cNvCxnSpPr>
            <a:cxnSpLocks/>
            <a:stCxn id="83" idx="3"/>
            <a:endCxn id="96" idx="0"/>
          </p:cNvCxnSpPr>
          <p:nvPr/>
        </p:nvCxnSpPr>
        <p:spPr>
          <a:xfrm>
            <a:off x="7923822" y="4936055"/>
            <a:ext cx="145900" cy="2243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2C3C46EE-203E-472F-A1A2-28DAE91EAC41}"/>
              </a:ext>
            </a:extLst>
          </p:cNvPr>
          <p:cNvCxnSpPr>
            <a:cxnSpLocks/>
            <a:stCxn id="85" idx="1"/>
            <a:endCxn id="96" idx="0"/>
          </p:cNvCxnSpPr>
          <p:nvPr/>
        </p:nvCxnSpPr>
        <p:spPr>
          <a:xfrm flipH="1">
            <a:off x="8069722" y="4922371"/>
            <a:ext cx="140239" cy="2379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86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Introduction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5D286-5D7F-4AF4-877B-87983F1BABBF}"/>
              </a:ext>
            </a:extLst>
          </p:cNvPr>
          <p:cNvSpPr/>
          <p:nvPr/>
        </p:nvSpPr>
        <p:spPr>
          <a:xfrm>
            <a:off x="1106858" y="1105901"/>
            <a:ext cx="6096000" cy="5900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Arial" panose="020B0604020202020204" pitchFamily="34" charset="0"/>
              </a:rPr>
              <a:t>A bipartite graph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F454581-6FD4-4C4A-8BB5-C43AF1A2BD5E}"/>
              </a:ext>
            </a:extLst>
          </p:cNvPr>
          <p:cNvCxnSpPr>
            <a:cxnSpLocks/>
            <a:stCxn id="18" idx="4"/>
            <a:endCxn id="52" idx="0"/>
          </p:cNvCxnSpPr>
          <p:nvPr/>
        </p:nvCxnSpPr>
        <p:spPr>
          <a:xfrm>
            <a:off x="2995381" y="2803447"/>
            <a:ext cx="439893" cy="1827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5A511FD-499E-458B-A1A8-8DC04F57B69E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2995380" y="2803447"/>
            <a:ext cx="1292548" cy="1827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7E9E1A9-0D27-4F51-83FF-351CE34AF789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5583422" y="2809199"/>
            <a:ext cx="435648" cy="1821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13D2BAC-16FA-43CF-A830-0DEC6C206D41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3859237" y="2807289"/>
            <a:ext cx="1295494" cy="1823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04C9EF9-6C16-437F-8317-66A42FD48B93}"/>
              </a:ext>
            </a:extLst>
          </p:cNvPr>
          <p:cNvCxnSpPr>
            <a:cxnSpLocks/>
            <a:stCxn id="19" idx="4"/>
            <a:endCxn id="52" idx="0"/>
          </p:cNvCxnSpPr>
          <p:nvPr/>
        </p:nvCxnSpPr>
        <p:spPr>
          <a:xfrm flipH="1">
            <a:off x="3435273" y="2807289"/>
            <a:ext cx="423964" cy="1823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4134F4-9EF2-4237-8952-CA78684D3E58}"/>
              </a:ext>
            </a:extLst>
          </p:cNvPr>
          <p:cNvCxnSpPr>
            <a:cxnSpLocks/>
            <a:stCxn id="20" idx="4"/>
            <a:endCxn id="17" idx="0"/>
          </p:cNvCxnSpPr>
          <p:nvPr/>
        </p:nvCxnSpPr>
        <p:spPr>
          <a:xfrm flipH="1">
            <a:off x="4287928" y="2809199"/>
            <a:ext cx="435648" cy="1821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F381C3E-1AD4-4E05-94E1-19BAD903F07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>
            <a:off x="4723577" y="2809199"/>
            <a:ext cx="431155" cy="1821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707AC37-B1B4-4177-9AA7-8F23DA704595}"/>
              </a:ext>
            </a:extLst>
          </p:cNvPr>
          <p:cNvCxnSpPr>
            <a:cxnSpLocks/>
            <a:stCxn id="20" idx="4"/>
            <a:endCxn id="52" idx="0"/>
          </p:cNvCxnSpPr>
          <p:nvPr/>
        </p:nvCxnSpPr>
        <p:spPr>
          <a:xfrm flipH="1">
            <a:off x="3435273" y="2809199"/>
            <a:ext cx="1288303" cy="1821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31000D1-3116-4973-86CA-0A804DD866EF}"/>
              </a:ext>
            </a:extLst>
          </p:cNvPr>
          <p:cNvCxnSpPr>
            <a:cxnSpLocks/>
            <a:stCxn id="50" idx="4"/>
            <a:endCxn id="23" idx="0"/>
          </p:cNvCxnSpPr>
          <p:nvPr/>
        </p:nvCxnSpPr>
        <p:spPr>
          <a:xfrm flipH="1">
            <a:off x="6877054" y="2802760"/>
            <a:ext cx="2128407" cy="1833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C899108-1DCF-46C2-A622-31A545237E72}"/>
              </a:ext>
            </a:extLst>
          </p:cNvPr>
          <p:cNvCxnSpPr>
            <a:cxnSpLocks/>
            <a:stCxn id="19" idx="4"/>
            <a:endCxn id="17" idx="0"/>
          </p:cNvCxnSpPr>
          <p:nvPr/>
        </p:nvCxnSpPr>
        <p:spPr>
          <a:xfrm>
            <a:off x="3859238" y="2807289"/>
            <a:ext cx="428691" cy="1823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B40BA94-5D84-4684-9F80-753CAAD2C7BB}"/>
              </a:ext>
            </a:extLst>
          </p:cNvPr>
          <p:cNvCxnSpPr>
            <a:cxnSpLocks/>
            <a:stCxn id="24" idx="4"/>
            <a:endCxn id="17" idx="0"/>
          </p:cNvCxnSpPr>
          <p:nvPr/>
        </p:nvCxnSpPr>
        <p:spPr>
          <a:xfrm flipH="1">
            <a:off x="4287928" y="2809199"/>
            <a:ext cx="1295494" cy="1821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F614EBDE-EC25-403B-973C-D3A1ECBA5BAE}"/>
              </a:ext>
            </a:extLst>
          </p:cNvPr>
          <p:cNvSpPr/>
          <p:nvPr/>
        </p:nvSpPr>
        <p:spPr>
          <a:xfrm>
            <a:off x="7546159" y="4630285"/>
            <a:ext cx="385200" cy="385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7FB2B5C-830F-49F7-8DA5-4FD46EA1D005}"/>
              </a:ext>
            </a:extLst>
          </p:cNvPr>
          <p:cNvSpPr/>
          <p:nvPr/>
        </p:nvSpPr>
        <p:spPr>
          <a:xfrm>
            <a:off x="4095928" y="4630885"/>
            <a:ext cx="384000" cy="384000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409D9FC-83FF-475E-A267-62583DB5B534}"/>
              </a:ext>
            </a:extLst>
          </p:cNvPr>
          <p:cNvSpPr/>
          <p:nvPr/>
        </p:nvSpPr>
        <p:spPr>
          <a:xfrm>
            <a:off x="2803380" y="2419447"/>
            <a:ext cx="384000" cy="3840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A5955DA-71C3-468C-8DF6-126EFD476B7B}"/>
              </a:ext>
            </a:extLst>
          </p:cNvPr>
          <p:cNvSpPr/>
          <p:nvPr/>
        </p:nvSpPr>
        <p:spPr>
          <a:xfrm>
            <a:off x="3667237" y="2423289"/>
            <a:ext cx="384000" cy="3840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541C3B4-6D95-494A-88B3-7970F8C50135}"/>
              </a:ext>
            </a:extLst>
          </p:cNvPr>
          <p:cNvSpPr/>
          <p:nvPr/>
        </p:nvSpPr>
        <p:spPr>
          <a:xfrm>
            <a:off x="4531576" y="2425198"/>
            <a:ext cx="384000" cy="38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7BC5E5B-20FE-4374-9380-B612CB863150}"/>
              </a:ext>
            </a:extLst>
          </p:cNvPr>
          <p:cNvSpPr/>
          <p:nvPr/>
        </p:nvSpPr>
        <p:spPr>
          <a:xfrm>
            <a:off x="4962731" y="4630885"/>
            <a:ext cx="384000" cy="384000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F3D54AB-C180-417D-ADD7-D71595C06EB8}"/>
              </a:ext>
            </a:extLst>
          </p:cNvPr>
          <p:cNvSpPr/>
          <p:nvPr/>
        </p:nvSpPr>
        <p:spPr>
          <a:xfrm>
            <a:off x="5827070" y="4630885"/>
            <a:ext cx="384000" cy="384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9BE5335-0401-49BC-9044-D627FD8B87A1}"/>
              </a:ext>
            </a:extLst>
          </p:cNvPr>
          <p:cNvSpPr/>
          <p:nvPr/>
        </p:nvSpPr>
        <p:spPr>
          <a:xfrm>
            <a:off x="6685053" y="4636724"/>
            <a:ext cx="384000" cy="384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7AAD669-0293-493D-A66F-D09BE1EB24A7}"/>
              </a:ext>
            </a:extLst>
          </p:cNvPr>
          <p:cNvSpPr/>
          <p:nvPr/>
        </p:nvSpPr>
        <p:spPr>
          <a:xfrm>
            <a:off x="5391422" y="2425198"/>
            <a:ext cx="384000" cy="38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D64D91B-19F9-43EC-82A2-8A823C27922A}"/>
              </a:ext>
            </a:extLst>
          </p:cNvPr>
          <p:cNvCxnSpPr>
            <a:cxnSpLocks/>
            <a:stCxn id="48" idx="4"/>
            <a:endCxn id="16" idx="0"/>
          </p:cNvCxnSpPr>
          <p:nvPr/>
        </p:nvCxnSpPr>
        <p:spPr>
          <a:xfrm flipH="1">
            <a:off x="7738760" y="2802759"/>
            <a:ext cx="431239" cy="182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D9EAB2F-FCAB-479F-AB55-0F77A4509C47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2995380" y="2803447"/>
            <a:ext cx="2159351" cy="1827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64F1E345-F26E-4E62-ABB1-3AD5A2B95D4B}"/>
              </a:ext>
            </a:extLst>
          </p:cNvPr>
          <p:cNvSpPr/>
          <p:nvPr/>
        </p:nvSpPr>
        <p:spPr>
          <a:xfrm>
            <a:off x="6240198" y="2423998"/>
            <a:ext cx="385200" cy="3852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FA51D59-DE40-4756-823D-0BD8EE61D9E3}"/>
              </a:ext>
            </a:extLst>
          </p:cNvPr>
          <p:cNvCxnSpPr>
            <a:cxnSpLocks/>
            <a:stCxn id="32" idx="4"/>
            <a:endCxn id="16" idx="0"/>
          </p:cNvCxnSpPr>
          <p:nvPr/>
        </p:nvCxnSpPr>
        <p:spPr>
          <a:xfrm>
            <a:off x="7287639" y="2809199"/>
            <a:ext cx="451120" cy="1821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A339C5D-F94A-4214-83AE-FFD64DE5F2D6}"/>
              </a:ext>
            </a:extLst>
          </p:cNvPr>
          <p:cNvCxnSpPr>
            <a:cxnSpLocks/>
            <a:stCxn id="27" idx="4"/>
            <a:endCxn id="22" idx="0"/>
          </p:cNvCxnSpPr>
          <p:nvPr/>
        </p:nvCxnSpPr>
        <p:spPr>
          <a:xfrm flipH="1">
            <a:off x="6019070" y="2809199"/>
            <a:ext cx="413728" cy="1821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CA29782-76C9-46F0-AFBD-FA11707A4C0B}"/>
              </a:ext>
            </a:extLst>
          </p:cNvPr>
          <p:cNvSpPr/>
          <p:nvPr/>
        </p:nvSpPr>
        <p:spPr>
          <a:xfrm>
            <a:off x="2749455" y="180325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A1FBCB1-709F-436C-83BE-B65BF913F4B9}"/>
              </a:ext>
            </a:extLst>
          </p:cNvPr>
          <p:cNvSpPr/>
          <p:nvPr/>
        </p:nvSpPr>
        <p:spPr>
          <a:xfrm>
            <a:off x="8417468" y="4630285"/>
            <a:ext cx="385200" cy="385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CBA49A5-B86E-45D8-AC0A-2A13449BF05D}"/>
              </a:ext>
            </a:extLst>
          </p:cNvPr>
          <p:cNvSpPr/>
          <p:nvPr/>
        </p:nvSpPr>
        <p:spPr>
          <a:xfrm>
            <a:off x="7095039" y="2423998"/>
            <a:ext cx="385200" cy="3852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E2FE948-9470-42BE-ABCA-F445F5520BEF}"/>
              </a:ext>
            </a:extLst>
          </p:cNvPr>
          <p:cNvSpPr/>
          <p:nvPr/>
        </p:nvSpPr>
        <p:spPr>
          <a:xfrm>
            <a:off x="3585471" y="179465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0F65A76-9354-447C-9D54-A7EFB2ED9DA8}"/>
              </a:ext>
            </a:extLst>
          </p:cNvPr>
          <p:cNvSpPr/>
          <p:nvPr/>
        </p:nvSpPr>
        <p:spPr>
          <a:xfrm>
            <a:off x="4436795" y="179465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DC90553-18D9-466E-A971-38C6F6AF6358}"/>
              </a:ext>
            </a:extLst>
          </p:cNvPr>
          <p:cNvSpPr/>
          <p:nvPr/>
        </p:nvSpPr>
        <p:spPr>
          <a:xfrm>
            <a:off x="5301319" y="179465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095E67E-20AD-44EF-A805-962CD18F130B}"/>
              </a:ext>
            </a:extLst>
          </p:cNvPr>
          <p:cNvSpPr/>
          <p:nvPr/>
        </p:nvSpPr>
        <p:spPr>
          <a:xfrm>
            <a:off x="6144498" y="178782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DCA869E-6D17-43C7-B99F-1D2B5A80CD90}"/>
              </a:ext>
            </a:extLst>
          </p:cNvPr>
          <p:cNvSpPr/>
          <p:nvPr/>
        </p:nvSpPr>
        <p:spPr>
          <a:xfrm>
            <a:off x="7002946" y="1796108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D6CF467-AECC-4708-8934-3EC7E5FBAA29}"/>
              </a:ext>
            </a:extLst>
          </p:cNvPr>
          <p:cNvSpPr/>
          <p:nvPr/>
        </p:nvSpPr>
        <p:spPr>
          <a:xfrm>
            <a:off x="4019971" y="4815347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225BFDF-5BC8-4431-9AC7-C593B0692486}"/>
              </a:ext>
            </a:extLst>
          </p:cNvPr>
          <p:cNvSpPr/>
          <p:nvPr/>
        </p:nvSpPr>
        <p:spPr>
          <a:xfrm>
            <a:off x="4890766" y="4823004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A739A4-4138-499B-BA18-7DC9C6B3F003}"/>
              </a:ext>
            </a:extLst>
          </p:cNvPr>
          <p:cNvSpPr/>
          <p:nvPr/>
        </p:nvSpPr>
        <p:spPr>
          <a:xfrm>
            <a:off x="5753237" y="4823366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2FAFD35-3E83-4CC0-AC8F-1DD1500253CD}"/>
              </a:ext>
            </a:extLst>
          </p:cNvPr>
          <p:cNvSpPr/>
          <p:nvPr/>
        </p:nvSpPr>
        <p:spPr>
          <a:xfrm>
            <a:off x="6647738" y="4822886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10F53CE-38BE-435A-A560-C72F5E3D3359}"/>
              </a:ext>
            </a:extLst>
          </p:cNvPr>
          <p:cNvSpPr/>
          <p:nvPr/>
        </p:nvSpPr>
        <p:spPr>
          <a:xfrm>
            <a:off x="7479859" y="4828264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EB7806A-8B0B-40B7-9FE9-35D10B1A97BD}"/>
              </a:ext>
            </a:extLst>
          </p:cNvPr>
          <p:cNvSpPr/>
          <p:nvPr/>
        </p:nvSpPr>
        <p:spPr>
          <a:xfrm>
            <a:off x="8339802" y="4822886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6BB7F0A-F0DB-41EF-8708-D9686E551640}"/>
              </a:ext>
            </a:extLst>
          </p:cNvPr>
          <p:cNvCxnSpPr>
            <a:cxnSpLocks/>
            <a:stCxn id="32" idx="4"/>
            <a:endCxn id="23" idx="0"/>
          </p:cNvCxnSpPr>
          <p:nvPr/>
        </p:nvCxnSpPr>
        <p:spPr>
          <a:xfrm flipH="1">
            <a:off x="6877053" y="2809198"/>
            <a:ext cx="410586" cy="182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969FB83-D734-4536-811B-96BBA023D268}"/>
              </a:ext>
            </a:extLst>
          </p:cNvPr>
          <p:cNvCxnSpPr>
            <a:cxnSpLocks/>
            <a:stCxn id="27" idx="4"/>
            <a:endCxn id="31" idx="0"/>
          </p:cNvCxnSpPr>
          <p:nvPr/>
        </p:nvCxnSpPr>
        <p:spPr>
          <a:xfrm>
            <a:off x="6432798" y="2809199"/>
            <a:ext cx="2177270" cy="1821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2CD683A-3AB2-4CC4-803F-077FFE14DBC4}"/>
              </a:ext>
            </a:extLst>
          </p:cNvPr>
          <p:cNvCxnSpPr>
            <a:cxnSpLocks/>
            <a:stCxn id="24" idx="4"/>
            <a:endCxn id="21" idx="0"/>
          </p:cNvCxnSpPr>
          <p:nvPr/>
        </p:nvCxnSpPr>
        <p:spPr>
          <a:xfrm flipH="1">
            <a:off x="5154732" y="2809199"/>
            <a:ext cx="428691" cy="1821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FDFD618-AF88-4543-A195-9D3E69AA3A02}"/>
              </a:ext>
            </a:extLst>
          </p:cNvPr>
          <p:cNvCxnSpPr>
            <a:cxnSpLocks/>
            <a:stCxn id="48" idx="4"/>
            <a:endCxn id="23" idx="0"/>
          </p:cNvCxnSpPr>
          <p:nvPr/>
        </p:nvCxnSpPr>
        <p:spPr>
          <a:xfrm flipH="1">
            <a:off x="6877054" y="2802760"/>
            <a:ext cx="1292945" cy="1833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A3E8395F-B6EC-482B-8FB7-DB4B6797D4D9}"/>
              </a:ext>
            </a:extLst>
          </p:cNvPr>
          <p:cNvSpPr/>
          <p:nvPr/>
        </p:nvSpPr>
        <p:spPr>
          <a:xfrm>
            <a:off x="7977998" y="2418759"/>
            <a:ext cx="384000" cy="3840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FE483BA-875C-4443-BF92-E68C178A7034}"/>
              </a:ext>
            </a:extLst>
          </p:cNvPr>
          <p:cNvSpPr/>
          <p:nvPr/>
        </p:nvSpPr>
        <p:spPr>
          <a:xfrm>
            <a:off x="7890201" y="1800647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BDFC90F-D86E-4C9A-8BC0-F45220FFEED0}"/>
              </a:ext>
            </a:extLst>
          </p:cNvPr>
          <p:cNvSpPr/>
          <p:nvPr/>
        </p:nvSpPr>
        <p:spPr>
          <a:xfrm>
            <a:off x="8813460" y="2418759"/>
            <a:ext cx="384000" cy="384000"/>
          </a:xfrm>
          <a:prstGeom prst="ellipse">
            <a:avLst/>
          </a:prstGeom>
          <a:solidFill>
            <a:schemeClr val="bg1">
              <a:alpha val="5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F44D497-16EA-497E-94D5-58069AA338FF}"/>
              </a:ext>
            </a:extLst>
          </p:cNvPr>
          <p:cNvSpPr/>
          <p:nvPr/>
        </p:nvSpPr>
        <p:spPr>
          <a:xfrm>
            <a:off x="8742485" y="1792270"/>
            <a:ext cx="56938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CB5854A-0FC0-44C0-962D-A32E41DCF3D4}"/>
              </a:ext>
            </a:extLst>
          </p:cNvPr>
          <p:cNvSpPr/>
          <p:nvPr/>
        </p:nvSpPr>
        <p:spPr>
          <a:xfrm>
            <a:off x="3243273" y="4630885"/>
            <a:ext cx="384000" cy="384000"/>
          </a:xfrm>
          <a:prstGeom prst="ellipse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7ADD22-11C1-4855-9043-A7B3D073F6DB}"/>
              </a:ext>
            </a:extLst>
          </p:cNvPr>
          <p:cNvSpPr/>
          <p:nvPr/>
        </p:nvSpPr>
        <p:spPr>
          <a:xfrm>
            <a:off x="3202025" y="4822886"/>
            <a:ext cx="5405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3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5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2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8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4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1" algn="l" defTabSz="91431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F3F0D74-10A7-4B40-A14F-91474ED65640}"/>
              </a:ext>
            </a:extLst>
          </p:cNvPr>
          <p:cNvCxnSpPr>
            <a:cxnSpLocks/>
            <a:stCxn id="32" idx="4"/>
            <a:endCxn id="31" idx="0"/>
          </p:cNvCxnSpPr>
          <p:nvPr/>
        </p:nvCxnSpPr>
        <p:spPr>
          <a:xfrm>
            <a:off x="7287639" y="2809199"/>
            <a:ext cx="1322429" cy="1821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F13D1DA-1784-45F0-B304-1338FE09FD73}"/>
              </a:ext>
            </a:extLst>
          </p:cNvPr>
          <p:cNvCxnSpPr>
            <a:cxnSpLocks/>
            <a:stCxn id="48" idx="4"/>
            <a:endCxn id="31" idx="0"/>
          </p:cNvCxnSpPr>
          <p:nvPr/>
        </p:nvCxnSpPr>
        <p:spPr>
          <a:xfrm>
            <a:off x="8169998" y="2802759"/>
            <a:ext cx="440070" cy="182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79ACE55-73A0-4D2A-8C54-C55BF774AA0A}"/>
              </a:ext>
            </a:extLst>
          </p:cNvPr>
          <p:cNvCxnSpPr>
            <a:cxnSpLocks/>
            <a:stCxn id="50" idx="4"/>
            <a:endCxn id="31" idx="0"/>
          </p:cNvCxnSpPr>
          <p:nvPr/>
        </p:nvCxnSpPr>
        <p:spPr>
          <a:xfrm flipH="1">
            <a:off x="8610068" y="2802759"/>
            <a:ext cx="395392" cy="182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0AD60F3-2ED4-4D56-A127-2A3445D0A942}"/>
              </a:ext>
            </a:extLst>
          </p:cNvPr>
          <p:cNvCxnSpPr>
            <a:cxnSpLocks/>
            <a:stCxn id="50" idx="4"/>
            <a:endCxn id="16" idx="0"/>
          </p:cNvCxnSpPr>
          <p:nvPr/>
        </p:nvCxnSpPr>
        <p:spPr>
          <a:xfrm flipH="1">
            <a:off x="7738760" y="2802759"/>
            <a:ext cx="1266701" cy="182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50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will be moved from the first level to the third level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connects two components in the third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 Therefore, HM-Ins merge these tree nodes in the third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5"/>
                <a:stretch>
                  <a:fillRect l="-292" t="-2041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96359" y="4254201"/>
            <a:ext cx="57967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508673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666694" y="4145995"/>
            <a:ext cx="48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72" idx="0"/>
          </p:cNvCxnSpPr>
          <p:nvPr/>
        </p:nvCxnSpPr>
        <p:spPr>
          <a:xfrm flipH="1">
            <a:off x="8064051" y="3267808"/>
            <a:ext cx="3097" cy="15558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>
            <a:off x="5879545" y="3271617"/>
            <a:ext cx="6652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椭圆 84">
            <a:extLst>
              <a:ext uri="{FF2B5EF4-FFF2-40B4-BE49-F238E27FC236}">
                <a16:creationId xmlns:a16="http://schemas.microsoft.com/office/drawing/2014/main" id="{0A152E4C-EE20-4CBB-A5C9-C90493420424}"/>
              </a:ext>
            </a:extLst>
          </p:cNvPr>
          <p:cNvSpPr/>
          <p:nvPr/>
        </p:nvSpPr>
        <p:spPr>
          <a:xfrm>
            <a:off x="3404905" y="546870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A19A56D-678F-4903-82C0-69832B710B87}"/>
              </a:ext>
            </a:extLst>
          </p:cNvPr>
          <p:cNvSpPr/>
          <p:nvPr/>
        </p:nvSpPr>
        <p:spPr>
          <a:xfrm>
            <a:off x="3404905" y="546870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E0ED44C-08A1-418F-BA3C-3330F3E637E0}"/>
              </a:ext>
            </a:extLst>
          </p:cNvPr>
          <p:cNvCxnSpPr>
            <a:cxnSpLocks/>
            <a:stCxn id="147" idx="0"/>
            <a:endCxn id="52" idx="2"/>
          </p:cNvCxnSpPr>
          <p:nvPr/>
        </p:nvCxnSpPr>
        <p:spPr>
          <a:xfrm flipV="1">
            <a:off x="3971288" y="3271617"/>
            <a:ext cx="6388" cy="219709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椭圆 84">
            <a:extLst>
              <a:ext uri="{FF2B5EF4-FFF2-40B4-BE49-F238E27FC236}">
                <a16:creationId xmlns:a16="http://schemas.microsoft.com/office/drawing/2014/main" id="{A6A34EF0-4EC0-4BCD-BA65-C5296222571A}"/>
              </a:ext>
            </a:extLst>
          </p:cNvPr>
          <p:cNvSpPr/>
          <p:nvPr/>
        </p:nvSpPr>
        <p:spPr>
          <a:xfrm>
            <a:off x="5570481" y="554126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27D8A49-F0FB-475F-B195-1CDF673A826C}"/>
              </a:ext>
            </a:extLst>
          </p:cNvPr>
          <p:cNvSpPr/>
          <p:nvPr/>
        </p:nvSpPr>
        <p:spPr>
          <a:xfrm>
            <a:off x="5493687" y="556101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87">
            <a:extLst>
              <a:ext uri="{FF2B5EF4-FFF2-40B4-BE49-F238E27FC236}">
                <a16:creationId xmlns:a16="http://schemas.microsoft.com/office/drawing/2014/main" id="{1793933F-E84C-4587-9D71-143787681E9F}"/>
              </a:ext>
            </a:extLst>
          </p:cNvPr>
          <p:cNvSpPr/>
          <p:nvPr/>
        </p:nvSpPr>
        <p:spPr>
          <a:xfrm>
            <a:off x="5556716" y="4770656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6AC24F2-B499-4C89-81A1-0CD34CB5DF3B}"/>
              </a:ext>
            </a:extLst>
          </p:cNvPr>
          <p:cNvSpPr/>
          <p:nvPr/>
        </p:nvSpPr>
        <p:spPr>
          <a:xfrm>
            <a:off x="5529956" y="4795000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1F6788-590F-4992-BABF-AB50249FFCAB}"/>
              </a:ext>
            </a:extLst>
          </p:cNvPr>
          <p:cNvCxnSpPr>
            <a:cxnSpLocks/>
            <a:stCxn id="48" idx="2"/>
            <a:endCxn id="100" idx="0"/>
          </p:cNvCxnSpPr>
          <p:nvPr/>
        </p:nvCxnSpPr>
        <p:spPr>
          <a:xfrm>
            <a:off x="5886197" y="45078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9B31F221-D3B9-4491-AC10-2435453268A3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898339" y="5246235"/>
            <a:ext cx="0" cy="31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椭圆 84">
            <a:extLst>
              <a:ext uri="{FF2B5EF4-FFF2-40B4-BE49-F238E27FC236}">
                <a16:creationId xmlns:a16="http://schemas.microsoft.com/office/drawing/2014/main" id="{F756B90C-A36F-4491-B1F1-4DF1E09CC9B6}"/>
              </a:ext>
            </a:extLst>
          </p:cNvPr>
          <p:cNvSpPr/>
          <p:nvPr/>
        </p:nvSpPr>
        <p:spPr>
          <a:xfrm>
            <a:off x="7456375" y="482364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1A8E56A-6BBA-4EC2-B79C-CAA82DA9E989}"/>
              </a:ext>
            </a:extLst>
          </p:cNvPr>
          <p:cNvSpPr/>
          <p:nvPr/>
        </p:nvSpPr>
        <p:spPr>
          <a:xfrm>
            <a:off x="7456375" y="482364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6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insertion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, HM-Ins will create a new tree node in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.  We do not need to merge the tree nodes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since there is only one vertex.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6"/>
                <a:stretch>
                  <a:fillRect l="-292" t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761223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7612238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96359" y="4254201"/>
            <a:ext cx="57967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8" y="5327852"/>
            <a:ext cx="7612237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508673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48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1" y="4657169"/>
            <a:ext cx="7612237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666694" y="4145995"/>
            <a:ext cx="48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72" idx="0"/>
          </p:cNvCxnSpPr>
          <p:nvPr/>
        </p:nvCxnSpPr>
        <p:spPr>
          <a:xfrm flipH="1">
            <a:off x="8064051" y="3267808"/>
            <a:ext cx="3097" cy="15558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>
            <a:off x="5879545" y="3271617"/>
            <a:ext cx="6652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椭圆 84">
            <a:extLst>
              <a:ext uri="{FF2B5EF4-FFF2-40B4-BE49-F238E27FC236}">
                <a16:creationId xmlns:a16="http://schemas.microsoft.com/office/drawing/2014/main" id="{0A152E4C-EE20-4CBB-A5C9-C90493420424}"/>
              </a:ext>
            </a:extLst>
          </p:cNvPr>
          <p:cNvSpPr/>
          <p:nvPr/>
        </p:nvSpPr>
        <p:spPr>
          <a:xfrm>
            <a:off x="3404905" y="546870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A19A56D-678F-4903-82C0-69832B710B87}"/>
              </a:ext>
            </a:extLst>
          </p:cNvPr>
          <p:cNvSpPr/>
          <p:nvPr/>
        </p:nvSpPr>
        <p:spPr>
          <a:xfrm>
            <a:off x="3404905" y="546870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DE0ED44C-08A1-418F-BA3C-3330F3E637E0}"/>
              </a:ext>
            </a:extLst>
          </p:cNvPr>
          <p:cNvCxnSpPr>
            <a:cxnSpLocks/>
            <a:stCxn id="147" idx="0"/>
            <a:endCxn id="52" idx="2"/>
          </p:cNvCxnSpPr>
          <p:nvPr/>
        </p:nvCxnSpPr>
        <p:spPr>
          <a:xfrm flipV="1">
            <a:off x="3971288" y="3271617"/>
            <a:ext cx="6388" cy="219709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椭圆 84">
            <a:extLst>
              <a:ext uri="{FF2B5EF4-FFF2-40B4-BE49-F238E27FC236}">
                <a16:creationId xmlns:a16="http://schemas.microsoft.com/office/drawing/2014/main" id="{A6A34EF0-4EC0-4BCD-BA65-C5296222571A}"/>
              </a:ext>
            </a:extLst>
          </p:cNvPr>
          <p:cNvSpPr/>
          <p:nvPr/>
        </p:nvSpPr>
        <p:spPr>
          <a:xfrm>
            <a:off x="5570481" y="554126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27D8A49-F0FB-475F-B195-1CDF673A826C}"/>
              </a:ext>
            </a:extLst>
          </p:cNvPr>
          <p:cNvSpPr/>
          <p:nvPr/>
        </p:nvSpPr>
        <p:spPr>
          <a:xfrm>
            <a:off x="5493687" y="556101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椭圆 87">
            <a:extLst>
              <a:ext uri="{FF2B5EF4-FFF2-40B4-BE49-F238E27FC236}">
                <a16:creationId xmlns:a16="http://schemas.microsoft.com/office/drawing/2014/main" id="{1793933F-E84C-4587-9D71-143787681E9F}"/>
              </a:ext>
            </a:extLst>
          </p:cNvPr>
          <p:cNvSpPr/>
          <p:nvPr/>
        </p:nvSpPr>
        <p:spPr>
          <a:xfrm>
            <a:off x="5556716" y="4770656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6AC24F2-B499-4C89-81A1-0CD34CB5DF3B}"/>
              </a:ext>
            </a:extLst>
          </p:cNvPr>
          <p:cNvSpPr/>
          <p:nvPr/>
        </p:nvSpPr>
        <p:spPr>
          <a:xfrm>
            <a:off x="5529956" y="4795000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1F6788-590F-4992-BABF-AB50249FFCAB}"/>
              </a:ext>
            </a:extLst>
          </p:cNvPr>
          <p:cNvCxnSpPr>
            <a:cxnSpLocks/>
            <a:stCxn id="48" idx="2"/>
            <a:endCxn id="100" idx="0"/>
          </p:cNvCxnSpPr>
          <p:nvPr/>
        </p:nvCxnSpPr>
        <p:spPr>
          <a:xfrm>
            <a:off x="5886197" y="45078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9B31F221-D3B9-4491-AC10-2435453268A3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898339" y="5246235"/>
            <a:ext cx="0" cy="31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椭圆 84">
            <a:extLst>
              <a:ext uri="{FF2B5EF4-FFF2-40B4-BE49-F238E27FC236}">
                <a16:creationId xmlns:a16="http://schemas.microsoft.com/office/drawing/2014/main" id="{F756B90C-A36F-4491-B1F1-4DF1E09CC9B6}"/>
              </a:ext>
            </a:extLst>
          </p:cNvPr>
          <p:cNvSpPr/>
          <p:nvPr/>
        </p:nvSpPr>
        <p:spPr>
          <a:xfrm>
            <a:off x="7456375" y="4823647"/>
            <a:ext cx="1132765" cy="382831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1A8E56A-6BBA-4EC2-B79C-CAA82DA9E989}"/>
              </a:ext>
            </a:extLst>
          </p:cNvPr>
          <p:cNvSpPr/>
          <p:nvPr/>
        </p:nvSpPr>
        <p:spPr>
          <a:xfrm>
            <a:off x="7456375" y="4823647"/>
            <a:ext cx="1215352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933D964-EB3C-4882-962A-F65E503F5666}"/>
              </a:ext>
            </a:extLst>
          </p:cNvPr>
          <p:cNvSpPr/>
          <p:nvPr/>
        </p:nvSpPr>
        <p:spPr>
          <a:xfrm>
            <a:off x="9085077" y="298555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9CB2EA3-B5FE-49DD-BD6A-520E153AF411}"/>
                  </a:ext>
                </a:extLst>
              </p:cNvPr>
              <p:cNvSpPr txBox="1"/>
              <p:nvPr/>
            </p:nvSpPr>
            <p:spPr>
              <a:xfrm>
                <a:off x="9210444" y="257681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9CB2EA3-B5FE-49DD-BD6A-520E153A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444" y="2576810"/>
                <a:ext cx="392561" cy="408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B4C7500-4143-47CD-8D9D-22C3E69BBF8B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9453121" y="3273558"/>
            <a:ext cx="0" cy="4369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椭圆 84">
            <a:extLst>
              <a:ext uri="{FF2B5EF4-FFF2-40B4-BE49-F238E27FC236}">
                <a16:creationId xmlns:a16="http://schemas.microsoft.com/office/drawing/2014/main" id="{CAC6D1DC-FC95-48AF-8641-2619DFFB8AD6}"/>
              </a:ext>
            </a:extLst>
          </p:cNvPr>
          <p:cNvSpPr/>
          <p:nvPr/>
        </p:nvSpPr>
        <p:spPr>
          <a:xfrm>
            <a:off x="9178748" y="3716158"/>
            <a:ext cx="4896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554997C-5477-4638-8930-C263CAC3396F}"/>
              </a:ext>
            </a:extLst>
          </p:cNvPr>
          <p:cNvSpPr/>
          <p:nvPr/>
        </p:nvSpPr>
        <p:spPr>
          <a:xfrm>
            <a:off x="8845445" y="3710462"/>
            <a:ext cx="1215352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8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7" y="1345971"/>
                <a:ext cx="9589942" cy="34330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We design the HM-Del algorithm to delete edges. The deletion process is as follows: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000" dirty="0"/>
                  <a:t>Identifying and adjusting the affected vertices. Suppose we delete the edge (u, v)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2000" dirty="0"/>
                  <a:t>, and the graph after deletion is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. We first identify and adjust the affected vertices. 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000" dirty="0"/>
                  <a:t>After adjusting the affected vertices, we need to find the tree nodes that need to be split since the connectivity of subgraphs can also be changed after deletion.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1345971"/>
                <a:ext cx="9589942" cy="3433064"/>
              </a:xfrm>
              <a:prstGeom prst="rect">
                <a:avLst/>
              </a:prstGeom>
              <a:blipFill>
                <a:blip r:embed="rId5"/>
                <a:stretch>
                  <a:fillRect l="-636" t="-1066" r="-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78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9234" y="1303570"/>
                <a:ext cx="10726698" cy="8282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Consider the bipartite graph in Figure 4. We show how to remove an edge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) for upper hierarchy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altLang="zh-CN" sz="1600" dirty="0"/>
                  <a:t> using HM-Del.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We first identify the affected trees on the bipartite hierarchy. Then, we identify the affected upper/lower vertices on each affected upper/lower tree.  We get the affected upper hierarchies: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34" y="1303570"/>
                <a:ext cx="10726698" cy="828253"/>
              </a:xfrm>
              <a:prstGeom prst="rect">
                <a:avLst/>
              </a:prstGeom>
              <a:blipFill>
                <a:blip r:embed="rId5"/>
                <a:stretch>
                  <a:fillRect l="-341" t="-2206" r="-170" b="-5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5396388" y="3657900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5396388" y="4183296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7" name="椭圆 78">
            <a:extLst>
              <a:ext uri="{FF2B5EF4-FFF2-40B4-BE49-F238E27FC236}">
                <a16:creationId xmlns:a16="http://schemas.microsoft.com/office/drawing/2014/main" id="{7228FD8E-CF52-4123-886C-9F31F2A8D32F}"/>
              </a:ext>
            </a:extLst>
          </p:cNvPr>
          <p:cNvSpPr/>
          <p:nvPr/>
        </p:nvSpPr>
        <p:spPr>
          <a:xfrm>
            <a:off x="6566920" y="4337637"/>
            <a:ext cx="635874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8422743" y="4323209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5396385" y="5396860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5891568" y="549458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7003468" y="5488663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6513900" y="3052625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8372637" y="3052625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10606200" y="3048816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10201034" y="3819656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10514395" y="3336816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6669123" y="2631903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23" y="2631903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r="-1563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8561212" y="2634286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2" y="2634286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10731567" y="2640068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67" y="2640068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5396388" y="4726177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5425058" y="3670273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058" y="3670273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5414603" y="4831626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03" y="4831626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5396388" y="5549266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88" y="5549266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5814774" y="5514333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6976708" y="5513007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8498952" y="4215003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10208616" y="3699340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5451734" y="4262218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34" y="4262218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10974244" y="3336816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8731371" y="3340625"/>
            <a:ext cx="12138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5D121FA-DD76-4FD2-A15A-B89A3B953D67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6884772" y="3340625"/>
            <a:ext cx="85" cy="9970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A5977B6A-E2F8-4F45-8BC4-3EEF9CA94AA8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flipH="1">
            <a:off x="6249768" y="4589637"/>
            <a:ext cx="635089" cy="9049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1D25171-BA24-43F1-8F26-A087E6EE2A1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6884857" y="4589637"/>
            <a:ext cx="477486" cy="899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0514395" y="4071656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8307481" y="4576901"/>
            <a:ext cx="423890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8759342" y="4588479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7949281" y="5466928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7872487" y="548667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9067903" y="4851243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9041143" y="4875587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10114518" y="4767273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10062681" y="4784236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11117057" y="4753589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11090297" y="4777933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DEBF57C-DBDC-453A-A8D0-9F319F578DF0}"/>
              </a:ext>
            </a:extLst>
          </p:cNvPr>
          <p:cNvCxnSpPr>
            <a:cxnSpLocks/>
            <a:stCxn id="102" idx="4"/>
            <a:endCxn id="136" idx="0"/>
          </p:cNvCxnSpPr>
          <p:nvPr/>
        </p:nvCxnSpPr>
        <p:spPr>
          <a:xfrm>
            <a:off x="431848" y="3700651"/>
            <a:ext cx="439893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16641855-E8C5-49A7-809E-D3D6A053CF82}"/>
              </a:ext>
            </a:extLst>
          </p:cNvPr>
          <p:cNvCxnSpPr>
            <a:cxnSpLocks/>
            <a:stCxn id="102" idx="4"/>
            <a:endCxn id="101" idx="0"/>
          </p:cNvCxnSpPr>
          <p:nvPr/>
        </p:nvCxnSpPr>
        <p:spPr>
          <a:xfrm>
            <a:off x="431848" y="3700651"/>
            <a:ext cx="1022214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4D07CFB-9D48-4BB2-8EAB-5EFFFB91715E}"/>
              </a:ext>
            </a:extLst>
          </p:cNvPr>
          <p:cNvCxnSpPr>
            <a:cxnSpLocks/>
            <a:stCxn id="108" idx="4"/>
            <a:endCxn id="106" idx="0"/>
          </p:cNvCxnSpPr>
          <p:nvPr/>
        </p:nvCxnSpPr>
        <p:spPr>
          <a:xfrm>
            <a:off x="2229995" y="3697775"/>
            <a:ext cx="557760" cy="195078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FD88733F-8274-47EF-9371-D8FCF153C013}"/>
              </a:ext>
            </a:extLst>
          </p:cNvPr>
          <p:cNvCxnSpPr>
            <a:cxnSpLocks/>
            <a:stCxn id="103" idx="4"/>
            <a:endCxn id="105" idx="0"/>
          </p:cNvCxnSpPr>
          <p:nvPr/>
        </p:nvCxnSpPr>
        <p:spPr>
          <a:xfrm>
            <a:off x="951352" y="3697775"/>
            <a:ext cx="1123773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3228144-EB79-4CC2-B323-A697D294173A}"/>
              </a:ext>
            </a:extLst>
          </p:cNvPr>
          <p:cNvCxnSpPr>
            <a:cxnSpLocks/>
            <a:stCxn id="103" idx="4"/>
            <a:endCxn id="136" idx="0"/>
          </p:cNvCxnSpPr>
          <p:nvPr/>
        </p:nvCxnSpPr>
        <p:spPr>
          <a:xfrm flipH="1">
            <a:off x="871741" y="3697775"/>
            <a:ext cx="79611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9E4ADA09-DCA3-4053-A9AC-ED5A8C462C1F}"/>
              </a:ext>
            </a:extLst>
          </p:cNvPr>
          <p:cNvCxnSpPr>
            <a:cxnSpLocks/>
            <a:stCxn id="104" idx="4"/>
            <a:endCxn id="101" idx="0"/>
          </p:cNvCxnSpPr>
          <p:nvPr/>
        </p:nvCxnSpPr>
        <p:spPr>
          <a:xfrm flipH="1">
            <a:off x="1454062" y="3697775"/>
            <a:ext cx="132829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326583F-62E5-436F-A03D-0CCB55F2C245}"/>
              </a:ext>
            </a:extLst>
          </p:cNvPr>
          <p:cNvCxnSpPr>
            <a:cxnSpLocks/>
            <a:stCxn id="104" idx="4"/>
            <a:endCxn id="105" idx="0"/>
          </p:cNvCxnSpPr>
          <p:nvPr/>
        </p:nvCxnSpPr>
        <p:spPr>
          <a:xfrm>
            <a:off x="1586891" y="3697775"/>
            <a:ext cx="488234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684DFAD0-A172-4AE7-A925-391A5674835D}"/>
              </a:ext>
            </a:extLst>
          </p:cNvPr>
          <p:cNvCxnSpPr>
            <a:cxnSpLocks/>
            <a:stCxn id="104" idx="4"/>
            <a:endCxn id="136" idx="0"/>
          </p:cNvCxnSpPr>
          <p:nvPr/>
        </p:nvCxnSpPr>
        <p:spPr>
          <a:xfrm flipH="1">
            <a:off x="871741" y="3697775"/>
            <a:ext cx="71515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7EABB5A-849A-42B7-BDF9-424FD29A012A}"/>
              </a:ext>
            </a:extLst>
          </p:cNvPr>
          <p:cNvCxnSpPr>
            <a:cxnSpLocks/>
            <a:stCxn id="134" idx="4"/>
            <a:endCxn id="107" idx="0"/>
          </p:cNvCxnSpPr>
          <p:nvPr/>
        </p:nvCxnSpPr>
        <p:spPr>
          <a:xfrm flipH="1">
            <a:off x="3432339" y="3709276"/>
            <a:ext cx="1380081" cy="1945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647F5CFF-9AC2-480C-90C2-8BFCD51B2C42}"/>
              </a:ext>
            </a:extLst>
          </p:cNvPr>
          <p:cNvCxnSpPr>
            <a:cxnSpLocks/>
            <a:stCxn id="103" idx="4"/>
            <a:endCxn id="101" idx="0"/>
          </p:cNvCxnSpPr>
          <p:nvPr/>
        </p:nvCxnSpPr>
        <p:spPr>
          <a:xfrm>
            <a:off x="951352" y="3697775"/>
            <a:ext cx="502710" cy="195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3A629087-B8C6-41AD-9C4B-7F143EBBA52B}"/>
              </a:ext>
            </a:extLst>
          </p:cNvPr>
          <p:cNvCxnSpPr>
            <a:cxnSpLocks/>
            <a:stCxn id="108" idx="4"/>
            <a:endCxn id="101" idx="0"/>
          </p:cNvCxnSpPr>
          <p:nvPr/>
        </p:nvCxnSpPr>
        <p:spPr>
          <a:xfrm flipH="1">
            <a:off x="1454062" y="3697775"/>
            <a:ext cx="775933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BF2F9538-8024-42F5-8655-018CC8D4E5DD}"/>
              </a:ext>
            </a:extLst>
          </p:cNvPr>
          <p:cNvSpPr/>
          <p:nvPr/>
        </p:nvSpPr>
        <p:spPr>
          <a:xfrm>
            <a:off x="3977785" y="5644673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41DF17E-E294-4D25-9667-0F645D1AF9D5}"/>
              </a:ext>
            </a:extLst>
          </p:cNvPr>
          <p:cNvSpPr/>
          <p:nvPr/>
        </p:nvSpPr>
        <p:spPr>
          <a:xfrm>
            <a:off x="1323307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BA4534DC-8473-49FD-A506-61A4042E034F}"/>
              </a:ext>
            </a:extLst>
          </p:cNvPr>
          <p:cNvSpPr/>
          <p:nvPr/>
        </p:nvSpPr>
        <p:spPr>
          <a:xfrm>
            <a:off x="301093" y="3437122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BD9E5478-0D40-4DED-95E5-8057C2FF5ECF}"/>
              </a:ext>
            </a:extLst>
          </p:cNvPr>
          <p:cNvSpPr/>
          <p:nvPr/>
        </p:nvSpPr>
        <p:spPr>
          <a:xfrm>
            <a:off x="820597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8AEA76BE-810E-4D97-976B-24A6A46421DB}"/>
              </a:ext>
            </a:extLst>
          </p:cNvPr>
          <p:cNvSpPr/>
          <p:nvPr/>
        </p:nvSpPr>
        <p:spPr>
          <a:xfrm>
            <a:off x="1456136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982164D9-472A-4700-843D-8D4C3052220C}"/>
              </a:ext>
            </a:extLst>
          </p:cNvPr>
          <p:cNvSpPr/>
          <p:nvPr/>
        </p:nvSpPr>
        <p:spPr>
          <a:xfrm>
            <a:off x="1944370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896943A1-0678-4479-910D-E535A8B0C9EA}"/>
              </a:ext>
            </a:extLst>
          </p:cNvPr>
          <p:cNvSpPr/>
          <p:nvPr/>
        </p:nvSpPr>
        <p:spPr>
          <a:xfrm>
            <a:off x="2657000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254D9772-53E1-4171-88DA-8E1E18804EB5}"/>
              </a:ext>
            </a:extLst>
          </p:cNvPr>
          <p:cNvSpPr/>
          <p:nvPr/>
        </p:nvSpPr>
        <p:spPr>
          <a:xfrm>
            <a:off x="3301584" y="5654399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E1E7D3F-0B67-44F9-823A-83C3F619DCF3}"/>
              </a:ext>
            </a:extLst>
          </p:cNvPr>
          <p:cNvSpPr/>
          <p:nvPr/>
        </p:nvSpPr>
        <p:spPr>
          <a:xfrm>
            <a:off x="2099240" y="3434246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AB1EF697-8412-42B4-8A75-518FA9F1DDE4}"/>
              </a:ext>
            </a:extLst>
          </p:cNvPr>
          <p:cNvCxnSpPr>
            <a:cxnSpLocks/>
            <a:stCxn id="132" idx="4"/>
            <a:endCxn id="100" idx="0"/>
          </p:cNvCxnSpPr>
          <p:nvPr/>
        </p:nvCxnSpPr>
        <p:spPr>
          <a:xfrm flipH="1">
            <a:off x="4108949" y="3699963"/>
            <a:ext cx="52989" cy="194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5664C707-3873-43E3-B2DB-5DC15E350C7A}"/>
              </a:ext>
            </a:extLst>
          </p:cNvPr>
          <p:cNvCxnSpPr>
            <a:cxnSpLocks/>
            <a:stCxn id="102" idx="4"/>
            <a:endCxn id="105" idx="0"/>
          </p:cNvCxnSpPr>
          <p:nvPr/>
        </p:nvCxnSpPr>
        <p:spPr>
          <a:xfrm>
            <a:off x="431848" y="3700651"/>
            <a:ext cx="1643277" cy="1947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椭圆 110">
            <a:extLst>
              <a:ext uri="{FF2B5EF4-FFF2-40B4-BE49-F238E27FC236}">
                <a16:creationId xmlns:a16="http://schemas.microsoft.com/office/drawing/2014/main" id="{7732E286-19EE-481E-98A2-DA10447E43FD}"/>
              </a:ext>
            </a:extLst>
          </p:cNvPr>
          <p:cNvSpPr/>
          <p:nvPr/>
        </p:nvSpPr>
        <p:spPr>
          <a:xfrm>
            <a:off x="2730585" y="3441673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8568E5FF-D6A9-4764-A504-998256D3DFB8}"/>
              </a:ext>
            </a:extLst>
          </p:cNvPr>
          <p:cNvCxnSpPr>
            <a:cxnSpLocks/>
            <a:stCxn id="116" idx="4"/>
            <a:endCxn id="100" idx="0"/>
          </p:cNvCxnSpPr>
          <p:nvPr/>
        </p:nvCxnSpPr>
        <p:spPr>
          <a:xfrm>
            <a:off x="3511048" y="3698187"/>
            <a:ext cx="597901" cy="194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BCFB5680-E69C-4C21-97B6-C36C4E0CF3F8}"/>
              </a:ext>
            </a:extLst>
          </p:cNvPr>
          <p:cNvCxnSpPr>
            <a:cxnSpLocks/>
            <a:stCxn id="111" idx="4"/>
            <a:endCxn id="106" idx="0"/>
          </p:cNvCxnSpPr>
          <p:nvPr/>
        </p:nvCxnSpPr>
        <p:spPr>
          <a:xfrm flipH="1">
            <a:off x="2787755" y="3706026"/>
            <a:ext cx="73994" cy="194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757971F4-0445-4561-9A89-8687E29E18C1}"/>
              </a:ext>
            </a:extLst>
          </p:cNvPr>
          <p:cNvSpPr/>
          <p:nvPr/>
        </p:nvSpPr>
        <p:spPr>
          <a:xfrm>
            <a:off x="230899" y="3053662"/>
            <a:ext cx="487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335B6E9-F9B7-4B37-B6E1-088C0177104F}"/>
              </a:ext>
            </a:extLst>
          </p:cNvPr>
          <p:cNvSpPr/>
          <p:nvPr/>
        </p:nvSpPr>
        <p:spPr>
          <a:xfrm>
            <a:off x="4706849" y="5656586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6FB060E3-7B37-484D-AF57-B232C5200378}"/>
              </a:ext>
            </a:extLst>
          </p:cNvPr>
          <p:cNvSpPr/>
          <p:nvPr/>
        </p:nvSpPr>
        <p:spPr>
          <a:xfrm>
            <a:off x="3379884" y="3433834"/>
            <a:ext cx="262327" cy="26435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59F3E148-0EEB-42CA-9712-AE28FF8CFC43}"/>
              </a:ext>
            </a:extLst>
          </p:cNvPr>
          <p:cNvSpPr/>
          <p:nvPr/>
        </p:nvSpPr>
        <p:spPr>
          <a:xfrm>
            <a:off x="749234" y="3047890"/>
            <a:ext cx="468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61EF5B49-F114-46E2-AEE4-1B8B705AFA9B}"/>
              </a:ext>
            </a:extLst>
          </p:cNvPr>
          <p:cNvSpPr/>
          <p:nvPr/>
        </p:nvSpPr>
        <p:spPr>
          <a:xfrm>
            <a:off x="1403398" y="3053662"/>
            <a:ext cx="4866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8B3C277-B540-40EF-8969-3AD5BC9EDD4D}"/>
              </a:ext>
            </a:extLst>
          </p:cNvPr>
          <p:cNvSpPr/>
          <p:nvPr/>
        </p:nvSpPr>
        <p:spPr>
          <a:xfrm>
            <a:off x="2041151" y="3056516"/>
            <a:ext cx="4458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EFFE5F89-9A22-4BA4-A647-A4A1A8114C75}"/>
              </a:ext>
            </a:extLst>
          </p:cNvPr>
          <p:cNvSpPr/>
          <p:nvPr/>
        </p:nvSpPr>
        <p:spPr>
          <a:xfrm>
            <a:off x="2657000" y="3047890"/>
            <a:ext cx="49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AE9048A5-8A09-47D5-8DFF-50508E4A9DC9}"/>
              </a:ext>
            </a:extLst>
          </p:cNvPr>
          <p:cNvSpPr/>
          <p:nvPr/>
        </p:nvSpPr>
        <p:spPr>
          <a:xfrm>
            <a:off x="3317976" y="3056516"/>
            <a:ext cx="4791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49654556-2C8F-4A86-886D-0EFE1BF78DE1}"/>
              </a:ext>
            </a:extLst>
          </p:cNvPr>
          <p:cNvSpPr/>
          <p:nvPr/>
        </p:nvSpPr>
        <p:spPr>
          <a:xfrm>
            <a:off x="1271017" y="5786163"/>
            <a:ext cx="450928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58D8C1F7-45E3-44EA-A8F4-9CFB104A71B6}"/>
              </a:ext>
            </a:extLst>
          </p:cNvPr>
          <p:cNvSpPr/>
          <p:nvPr/>
        </p:nvSpPr>
        <p:spPr>
          <a:xfrm>
            <a:off x="1916635" y="5786163"/>
            <a:ext cx="500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72C10ED9-E866-48F8-9018-790B879CBAEB}"/>
              </a:ext>
            </a:extLst>
          </p:cNvPr>
          <p:cNvSpPr/>
          <p:nvPr/>
        </p:nvSpPr>
        <p:spPr>
          <a:xfrm>
            <a:off x="2606238" y="5776849"/>
            <a:ext cx="6148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60F0AF8-BCF1-4855-8D82-39347F583CEA}"/>
              </a:ext>
            </a:extLst>
          </p:cNvPr>
          <p:cNvSpPr/>
          <p:nvPr/>
        </p:nvSpPr>
        <p:spPr>
          <a:xfrm>
            <a:off x="3254767" y="5776849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98C2809B-8C4B-48E5-8A3F-872C8F056ECA}"/>
              </a:ext>
            </a:extLst>
          </p:cNvPr>
          <p:cNvSpPr/>
          <p:nvPr/>
        </p:nvSpPr>
        <p:spPr>
          <a:xfrm>
            <a:off x="3945154" y="5782393"/>
            <a:ext cx="447301" cy="48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DC9BA81C-13AC-49CE-A73E-98872D91F75F}"/>
              </a:ext>
            </a:extLst>
          </p:cNvPr>
          <p:cNvSpPr/>
          <p:nvPr/>
        </p:nvSpPr>
        <p:spPr>
          <a:xfrm>
            <a:off x="4668172" y="5785475"/>
            <a:ext cx="447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8221E179-2310-4B7A-AEE5-6ECB3AAEA161}"/>
              </a:ext>
            </a:extLst>
          </p:cNvPr>
          <p:cNvCxnSpPr>
            <a:cxnSpLocks/>
            <a:stCxn id="116" idx="4"/>
            <a:endCxn id="107" idx="0"/>
          </p:cNvCxnSpPr>
          <p:nvPr/>
        </p:nvCxnSpPr>
        <p:spPr>
          <a:xfrm flipH="1">
            <a:off x="3432339" y="3698187"/>
            <a:ext cx="78709" cy="195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EAD0A812-E8FA-42ED-A825-E68F8946532F}"/>
              </a:ext>
            </a:extLst>
          </p:cNvPr>
          <p:cNvCxnSpPr>
            <a:cxnSpLocks/>
            <a:stCxn id="111" idx="4"/>
            <a:endCxn id="115" idx="0"/>
          </p:cNvCxnSpPr>
          <p:nvPr/>
        </p:nvCxnSpPr>
        <p:spPr>
          <a:xfrm>
            <a:off x="2861749" y="3706026"/>
            <a:ext cx="1976264" cy="1950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ACDDA5F-D1F6-4D81-AD58-913A033D7832}"/>
              </a:ext>
            </a:extLst>
          </p:cNvPr>
          <p:cNvCxnSpPr>
            <a:cxnSpLocks/>
            <a:stCxn id="108" idx="4"/>
            <a:endCxn id="105" idx="0"/>
          </p:cNvCxnSpPr>
          <p:nvPr/>
        </p:nvCxnSpPr>
        <p:spPr>
          <a:xfrm flipH="1">
            <a:off x="2075125" y="3697775"/>
            <a:ext cx="154870" cy="1950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5EA99848-4509-4429-BF7B-937FCAB09C5E}"/>
              </a:ext>
            </a:extLst>
          </p:cNvPr>
          <p:cNvCxnSpPr>
            <a:cxnSpLocks/>
            <a:stCxn id="132" idx="4"/>
            <a:endCxn id="107" idx="0"/>
          </p:cNvCxnSpPr>
          <p:nvPr/>
        </p:nvCxnSpPr>
        <p:spPr>
          <a:xfrm flipH="1">
            <a:off x="3432339" y="3699963"/>
            <a:ext cx="729599" cy="1954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椭圆 131">
            <a:extLst>
              <a:ext uri="{FF2B5EF4-FFF2-40B4-BE49-F238E27FC236}">
                <a16:creationId xmlns:a16="http://schemas.microsoft.com/office/drawing/2014/main" id="{3966C6FC-A29F-480D-BAAD-F22B8A5B0F73}"/>
              </a:ext>
            </a:extLst>
          </p:cNvPr>
          <p:cNvSpPr/>
          <p:nvPr/>
        </p:nvSpPr>
        <p:spPr>
          <a:xfrm>
            <a:off x="4031183" y="3436434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E3C0C2E7-5357-4881-8BDD-445D220CFD7A}"/>
              </a:ext>
            </a:extLst>
          </p:cNvPr>
          <p:cNvSpPr/>
          <p:nvPr/>
        </p:nvSpPr>
        <p:spPr>
          <a:xfrm>
            <a:off x="3953497" y="3045607"/>
            <a:ext cx="519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96BA8414-B26E-4D44-9955-8D001BF54390}"/>
              </a:ext>
            </a:extLst>
          </p:cNvPr>
          <p:cNvSpPr/>
          <p:nvPr/>
        </p:nvSpPr>
        <p:spPr>
          <a:xfrm>
            <a:off x="4681665" y="3445747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CC86A07D-42B4-47E9-B103-735E43239E57}"/>
              </a:ext>
            </a:extLst>
          </p:cNvPr>
          <p:cNvSpPr/>
          <p:nvPr/>
        </p:nvSpPr>
        <p:spPr>
          <a:xfrm>
            <a:off x="4625661" y="3062288"/>
            <a:ext cx="44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18AD0A74-33F9-4A9B-94D6-0CB857DD6015}"/>
              </a:ext>
            </a:extLst>
          </p:cNvPr>
          <p:cNvSpPr/>
          <p:nvPr/>
        </p:nvSpPr>
        <p:spPr>
          <a:xfrm>
            <a:off x="740986" y="5648560"/>
            <a:ext cx="261510" cy="26352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DF74E5CC-ABCF-4918-911A-53B399741287}"/>
              </a:ext>
            </a:extLst>
          </p:cNvPr>
          <p:cNvSpPr/>
          <p:nvPr/>
        </p:nvSpPr>
        <p:spPr>
          <a:xfrm>
            <a:off x="705881" y="5776849"/>
            <a:ext cx="465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105C369-DAAD-48EA-81AF-C5F089F8907B}"/>
              </a:ext>
            </a:extLst>
          </p:cNvPr>
          <p:cNvCxnSpPr>
            <a:cxnSpLocks/>
            <a:stCxn id="116" idx="4"/>
            <a:endCxn id="115" idx="0"/>
          </p:cNvCxnSpPr>
          <p:nvPr/>
        </p:nvCxnSpPr>
        <p:spPr>
          <a:xfrm>
            <a:off x="3511048" y="3698187"/>
            <a:ext cx="1326965" cy="1958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220BE10A-C353-4810-8A2F-53DDB0F58EE3}"/>
              </a:ext>
            </a:extLst>
          </p:cNvPr>
          <p:cNvCxnSpPr>
            <a:cxnSpLocks/>
            <a:stCxn id="132" idx="4"/>
            <a:endCxn id="115" idx="0"/>
          </p:cNvCxnSpPr>
          <p:nvPr/>
        </p:nvCxnSpPr>
        <p:spPr>
          <a:xfrm>
            <a:off x="4161938" y="3699963"/>
            <a:ext cx="676075" cy="1956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B3314E1D-7039-4D98-A54E-2B8BFDE7CC76}"/>
              </a:ext>
            </a:extLst>
          </p:cNvPr>
          <p:cNvCxnSpPr>
            <a:cxnSpLocks/>
            <a:stCxn id="134" idx="4"/>
            <a:endCxn id="115" idx="0"/>
          </p:cNvCxnSpPr>
          <p:nvPr/>
        </p:nvCxnSpPr>
        <p:spPr>
          <a:xfrm>
            <a:off x="4812420" y="3709276"/>
            <a:ext cx="25593" cy="194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516B2E23-1F10-47AB-BFFC-6224845EFDEE}"/>
              </a:ext>
            </a:extLst>
          </p:cNvPr>
          <p:cNvCxnSpPr>
            <a:cxnSpLocks/>
            <a:stCxn id="134" idx="4"/>
            <a:endCxn id="100" idx="0"/>
          </p:cNvCxnSpPr>
          <p:nvPr/>
        </p:nvCxnSpPr>
        <p:spPr>
          <a:xfrm flipH="1">
            <a:off x="4108949" y="3709276"/>
            <a:ext cx="703471" cy="193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文本框 141">
            <a:extLst>
              <a:ext uri="{FF2B5EF4-FFF2-40B4-BE49-F238E27FC236}">
                <a16:creationId xmlns:a16="http://schemas.microsoft.com/office/drawing/2014/main" id="{4A3EF160-CF9E-43E6-87C8-7C0222006812}"/>
              </a:ext>
            </a:extLst>
          </p:cNvPr>
          <p:cNvSpPr txBox="1"/>
          <p:nvPr/>
        </p:nvSpPr>
        <p:spPr>
          <a:xfrm>
            <a:off x="1168031" y="6270756"/>
            <a:ext cx="33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4. A bipartite graph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840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. Thus, we split the tree node at the second level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does not 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anymore. 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20244" cy="896898"/>
              </a:xfrm>
              <a:prstGeom prst="rect">
                <a:avLst/>
              </a:prstGeom>
              <a:blipFill>
                <a:blip r:embed="rId6"/>
                <a:stretch>
                  <a:fillRect l="-292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7" name="椭圆 78">
            <a:extLst>
              <a:ext uri="{FF2B5EF4-FFF2-40B4-BE49-F238E27FC236}">
                <a16:creationId xmlns:a16="http://schemas.microsoft.com/office/drawing/2014/main" id="{7228FD8E-CF52-4123-886C-9F31F2A8D32F}"/>
              </a:ext>
            </a:extLst>
          </p:cNvPr>
          <p:cNvSpPr/>
          <p:nvPr/>
        </p:nvSpPr>
        <p:spPr>
          <a:xfrm>
            <a:off x="3659824" y="4268629"/>
            <a:ext cx="635874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15647" y="4254201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591856" y="4145995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5824275" y="3271617"/>
            <a:ext cx="12138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5D121FA-DD76-4FD2-A15A-B89A3B953D67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3977676" y="3271617"/>
            <a:ext cx="85" cy="9970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A5977B6A-E2F8-4F45-8BC4-3EEF9CA94AA8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flipH="1">
            <a:off x="3342672" y="4520629"/>
            <a:ext cx="635089" cy="9049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1D25171-BA24-43F1-8F26-A087E6EE2A1A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3977761" y="4520629"/>
            <a:ext cx="477486" cy="899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5400385" y="4507893"/>
            <a:ext cx="423890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852246" y="4519471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6160807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6134047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33">
            <a:extLst>
              <a:ext uri="{FF2B5EF4-FFF2-40B4-BE49-F238E27FC236}">
                <a16:creationId xmlns:a16="http://schemas.microsoft.com/office/drawing/2014/main" id="{5B5BE8CC-66F0-4434-9B87-16EA1A42B061}"/>
              </a:ext>
            </a:extLst>
          </p:cNvPr>
          <p:cNvSpPr/>
          <p:nvPr/>
        </p:nvSpPr>
        <p:spPr>
          <a:xfrm>
            <a:off x="3026800" y="4308165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12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5AF09B0-3427-4B79-9FE2-1D61AEAAE04C}"/>
              </a:ext>
            </a:extLst>
          </p:cNvPr>
          <p:cNvCxnSpPr>
            <a:cxnSpLocks/>
            <a:stCxn id="65" idx="0"/>
            <a:endCxn id="143" idx="4"/>
          </p:cNvCxnSpPr>
          <p:nvPr/>
        </p:nvCxnSpPr>
        <p:spPr>
          <a:xfrm flipH="1" flipV="1">
            <a:off x="3300949" y="4526472"/>
            <a:ext cx="33904" cy="9188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D47EBCE4-3B28-4B2B-897A-AA92073D0A78}"/>
              </a:ext>
            </a:extLst>
          </p:cNvPr>
          <p:cNvCxnSpPr>
            <a:cxnSpLocks/>
            <a:stCxn id="143" idx="4"/>
            <a:endCxn id="51" idx="0"/>
          </p:cNvCxnSpPr>
          <p:nvPr/>
        </p:nvCxnSpPr>
        <p:spPr>
          <a:xfrm>
            <a:off x="3300949" y="4526472"/>
            <a:ext cx="1154298" cy="8931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6E49A5AB-7A3E-46DA-9888-D9B0BB6F9DB4}"/>
              </a:ext>
            </a:extLst>
          </p:cNvPr>
          <p:cNvSpPr txBox="1"/>
          <p:nvPr/>
        </p:nvSpPr>
        <p:spPr>
          <a:xfrm>
            <a:off x="3198414" y="4808214"/>
            <a:ext cx="26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X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65" idx="0"/>
            <a:endCxn id="52" idx="2"/>
          </p:cNvCxnSpPr>
          <p:nvPr/>
        </p:nvCxnSpPr>
        <p:spPr>
          <a:xfrm flipV="1">
            <a:off x="3334853" y="3271617"/>
            <a:ext cx="642823" cy="217370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36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3" grpId="0" animBg="1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. We first move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the second level to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. Then we split the tree node at the first level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does not 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anymore.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  <a:blipFill>
                <a:blip r:embed="rId5"/>
                <a:stretch>
                  <a:fillRect l="-291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15647" y="4254201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3FAAC23-A916-4551-A7A3-46FD10B90100}"/>
              </a:ext>
            </a:extLst>
          </p:cNvPr>
          <p:cNvSpPr/>
          <p:nvPr/>
        </p:nvSpPr>
        <p:spPr>
          <a:xfrm>
            <a:off x="5591856" y="4145995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5824275" y="3271617"/>
            <a:ext cx="12138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5400385" y="4507893"/>
            <a:ext cx="423890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852246" y="4519471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6160807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6134047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V="1">
            <a:off x="3342672" y="3271617"/>
            <a:ext cx="635004" cy="21539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33">
            <a:extLst>
              <a:ext uri="{FF2B5EF4-FFF2-40B4-BE49-F238E27FC236}">
                <a16:creationId xmlns:a16="http://schemas.microsoft.com/office/drawing/2014/main" id="{05C59F02-67BB-4CDB-8B50-9F45B692F3C2}"/>
              </a:ext>
            </a:extLst>
          </p:cNvPr>
          <p:cNvSpPr/>
          <p:nvPr/>
        </p:nvSpPr>
        <p:spPr>
          <a:xfrm>
            <a:off x="4731312" y="4279075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12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8F5CE9F-D8F8-4265-A5B7-D83F19B94A94}"/>
              </a:ext>
            </a:extLst>
          </p:cNvPr>
          <p:cNvCxnSpPr>
            <a:cxnSpLocks/>
            <a:stCxn id="78" idx="6"/>
            <a:endCxn id="48" idx="1"/>
          </p:cNvCxnSpPr>
          <p:nvPr/>
        </p:nvCxnSpPr>
        <p:spPr>
          <a:xfrm flipV="1">
            <a:off x="5279609" y="4381047"/>
            <a:ext cx="236038" cy="71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A8DA8DDA-F329-4D26-B32B-D6180F41783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289815" y="4402685"/>
            <a:ext cx="110570" cy="99523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875FB03A-8168-4A9E-A0EB-5ABBAF907AC7}"/>
              </a:ext>
            </a:extLst>
          </p:cNvPr>
          <p:cNvSpPr/>
          <p:nvPr/>
        </p:nvSpPr>
        <p:spPr>
          <a:xfrm>
            <a:off x="5382933" y="3741968"/>
            <a:ext cx="421073" cy="647809"/>
          </a:xfrm>
          <a:custGeom>
            <a:avLst/>
            <a:gdLst>
              <a:gd name="connsiteX0" fmla="*/ 112158 w 416958"/>
              <a:gd name="connsiteY0" fmla="*/ 1019175 h 1019175"/>
              <a:gd name="connsiteX1" fmla="*/ 16908 w 416958"/>
              <a:gd name="connsiteY1" fmla="*/ 581025 h 1019175"/>
              <a:gd name="connsiteX2" fmla="*/ 416958 w 416958"/>
              <a:gd name="connsiteY2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958" h="1019175">
                <a:moveTo>
                  <a:pt x="112158" y="1019175"/>
                </a:moveTo>
                <a:cubicBezTo>
                  <a:pt x="39133" y="885031"/>
                  <a:pt x="-33892" y="750887"/>
                  <a:pt x="16908" y="581025"/>
                </a:cubicBezTo>
                <a:cubicBezTo>
                  <a:pt x="67708" y="411163"/>
                  <a:pt x="339171" y="61912"/>
                  <a:pt x="416958" y="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D1C72F1-D1D7-442B-BB9D-682CEC8BDBF8}"/>
              </a:ext>
            </a:extLst>
          </p:cNvPr>
          <p:cNvSpPr txBox="1"/>
          <p:nvPr/>
        </p:nvSpPr>
        <p:spPr>
          <a:xfrm>
            <a:off x="5199860" y="4763264"/>
            <a:ext cx="26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X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. We first move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the second level to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. Then we split the tree node at the first level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does not 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anymore.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  <a:blipFill>
                <a:blip r:embed="rId5"/>
                <a:stretch>
                  <a:fillRect l="-291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8" name="椭圆 133">
            <a:extLst>
              <a:ext uri="{FF2B5EF4-FFF2-40B4-BE49-F238E27FC236}">
                <a16:creationId xmlns:a16="http://schemas.microsoft.com/office/drawing/2014/main" id="{5B03CA4D-BC73-4BFD-B73C-4928DB47A095}"/>
              </a:ext>
            </a:extLst>
          </p:cNvPr>
          <p:cNvSpPr/>
          <p:nvPr/>
        </p:nvSpPr>
        <p:spPr>
          <a:xfrm>
            <a:off x="5509861" y="4254201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D8DABB6-796E-43E1-9135-DB4DE55A3BAC}"/>
              </a:ext>
            </a:extLst>
          </p:cNvPr>
          <p:cNvCxnSpPr>
            <a:cxnSpLocks/>
            <a:stCxn id="53" idx="2"/>
            <a:endCxn id="48" idx="0"/>
          </p:cNvCxnSpPr>
          <p:nvPr/>
        </p:nvCxnSpPr>
        <p:spPr>
          <a:xfrm flipH="1">
            <a:off x="5818489" y="3271617"/>
            <a:ext cx="17924" cy="9825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48" idx="2"/>
          </p:cNvCxnSpPr>
          <p:nvPr/>
        </p:nvCxnSpPr>
        <p:spPr>
          <a:xfrm flipV="1">
            <a:off x="5400385" y="4507893"/>
            <a:ext cx="418104" cy="8900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852246" y="4519471"/>
            <a:ext cx="654056" cy="2871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6160807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6134047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V="1">
            <a:off x="3342672" y="3271617"/>
            <a:ext cx="635004" cy="21539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33">
            <a:extLst>
              <a:ext uri="{FF2B5EF4-FFF2-40B4-BE49-F238E27FC236}">
                <a16:creationId xmlns:a16="http://schemas.microsoft.com/office/drawing/2014/main" id="{05C59F02-67BB-4CDB-8B50-9F45B692F3C2}"/>
              </a:ext>
            </a:extLst>
          </p:cNvPr>
          <p:cNvSpPr/>
          <p:nvPr/>
        </p:nvSpPr>
        <p:spPr>
          <a:xfrm>
            <a:off x="4731312" y="4279075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12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8F5CE9F-D8F8-4265-A5B7-D83F19B94A94}"/>
              </a:ext>
            </a:extLst>
          </p:cNvPr>
          <p:cNvCxnSpPr>
            <a:cxnSpLocks/>
            <a:stCxn id="78" idx="6"/>
            <a:endCxn id="48" idx="1"/>
          </p:cNvCxnSpPr>
          <p:nvPr/>
        </p:nvCxnSpPr>
        <p:spPr>
          <a:xfrm flipV="1">
            <a:off x="5279609" y="4381047"/>
            <a:ext cx="230252" cy="71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A8DA8DDA-F329-4D26-B32B-D6180F41783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289815" y="4402685"/>
            <a:ext cx="110570" cy="99523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椭圆 133">
            <a:extLst>
              <a:ext uri="{FF2B5EF4-FFF2-40B4-BE49-F238E27FC236}">
                <a16:creationId xmlns:a16="http://schemas.microsoft.com/office/drawing/2014/main" id="{BF0BC3B3-1FD4-421D-891F-D5A4596CF15A}"/>
              </a:ext>
            </a:extLst>
          </p:cNvPr>
          <p:cNvSpPr/>
          <p:nvPr/>
        </p:nvSpPr>
        <p:spPr>
          <a:xfrm>
            <a:off x="5509861" y="3688198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97672C1-C9CC-4653-B171-A77519CB15EE}"/>
              </a:ext>
            </a:extLst>
          </p:cNvPr>
          <p:cNvSpPr/>
          <p:nvPr/>
        </p:nvSpPr>
        <p:spPr>
          <a:xfrm>
            <a:off x="5565472" y="3582120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F0266CA6-2182-450E-908F-A0CC9C848CAB}"/>
              </a:ext>
            </a:extLst>
          </p:cNvPr>
          <p:cNvSpPr txBox="1"/>
          <p:nvPr/>
        </p:nvSpPr>
        <p:spPr>
          <a:xfrm>
            <a:off x="5209419" y="4797554"/>
            <a:ext cx="26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X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Then, when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600" dirty="0"/>
                  <a:t>. We first move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the second level to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. Then we split the tree node at the first level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does not 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anymore.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  <a:blipFill>
                <a:blip r:embed="rId5"/>
                <a:stretch>
                  <a:fillRect l="-291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69910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29393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0729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71" y="2571060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0152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06714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0729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53" idx="2"/>
          </p:cNvCxnSpPr>
          <p:nvPr/>
        </p:nvCxnSpPr>
        <p:spPr>
          <a:xfrm flipV="1">
            <a:off x="5400385" y="3271617"/>
            <a:ext cx="436028" cy="21263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stCxn id="73" idx="2"/>
            <a:endCxn id="82" idx="0"/>
          </p:cNvCxnSpPr>
          <p:nvPr/>
        </p:nvCxnSpPr>
        <p:spPr>
          <a:xfrm>
            <a:off x="6301836" y="3966697"/>
            <a:ext cx="6060" cy="8398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5962401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5935641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0742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15558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0996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18320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V="1">
            <a:off x="3342672" y="3271617"/>
            <a:ext cx="635004" cy="21539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椭圆 133">
            <a:extLst>
              <a:ext uri="{FF2B5EF4-FFF2-40B4-BE49-F238E27FC236}">
                <a16:creationId xmlns:a16="http://schemas.microsoft.com/office/drawing/2014/main" id="{BF0BC3B3-1FD4-421D-891F-D5A4596CF15A}"/>
              </a:ext>
            </a:extLst>
          </p:cNvPr>
          <p:cNvSpPr/>
          <p:nvPr/>
        </p:nvSpPr>
        <p:spPr>
          <a:xfrm>
            <a:off x="5993208" y="3713005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97672C1-C9CC-4653-B171-A77519CB15EE}"/>
              </a:ext>
            </a:extLst>
          </p:cNvPr>
          <p:cNvSpPr/>
          <p:nvPr/>
        </p:nvSpPr>
        <p:spPr>
          <a:xfrm>
            <a:off x="6049260" y="3613731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0242EAF9-063A-41E0-BB3F-22917F6A163A}"/>
              </a:ext>
            </a:extLst>
          </p:cNvPr>
          <p:cNvCxnSpPr>
            <a:cxnSpLocks/>
            <a:stCxn id="53" idx="2"/>
            <a:endCxn id="73" idx="0"/>
          </p:cNvCxnSpPr>
          <p:nvPr/>
        </p:nvCxnSpPr>
        <p:spPr>
          <a:xfrm>
            <a:off x="5836413" y="3271617"/>
            <a:ext cx="465423" cy="4413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47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. We first remove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  <a:blipFill>
                <a:blip r:embed="rId6"/>
                <a:stretch>
                  <a:fillRect l="-291" t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78536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150">
            <a:extLst>
              <a:ext uri="{FF2B5EF4-FFF2-40B4-BE49-F238E27FC236}">
                <a16:creationId xmlns:a16="http://schemas.microsoft.com/office/drawing/2014/main" id="{0270FF2D-A0D7-4C92-B1A8-7DA50641FE70}"/>
              </a:ext>
            </a:extLst>
          </p:cNvPr>
          <p:cNvSpPr/>
          <p:nvPr/>
        </p:nvSpPr>
        <p:spPr>
          <a:xfrm>
            <a:off x="7380198" y="3750648"/>
            <a:ext cx="626722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 flipH="1">
            <a:off x="7693559" y="3267808"/>
            <a:ext cx="459849" cy="4828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91073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31" y="2571060"/>
                <a:ext cx="392561" cy="408060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555B4A-E7DB-4EB8-8F94-23AAE3827803}"/>
              </a:ext>
            </a:extLst>
          </p:cNvPr>
          <p:cNvSpPr/>
          <p:nvPr/>
        </p:nvSpPr>
        <p:spPr>
          <a:xfrm>
            <a:off x="7387780" y="3630332"/>
            <a:ext cx="5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15340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1707410-BB41-4DAD-BF0F-7B47A47486C8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7693559" y="4002648"/>
            <a:ext cx="281" cy="9566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53" idx="2"/>
          </p:cNvCxnSpPr>
          <p:nvPr/>
        </p:nvCxnSpPr>
        <p:spPr>
          <a:xfrm flipV="1">
            <a:off x="5400385" y="3271617"/>
            <a:ext cx="436028" cy="21263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stCxn id="73" idx="2"/>
            <a:endCxn id="82" idx="0"/>
          </p:cNvCxnSpPr>
          <p:nvPr/>
        </p:nvCxnSpPr>
        <p:spPr>
          <a:xfrm>
            <a:off x="6301836" y="3966697"/>
            <a:ext cx="6060" cy="8398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5962401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5935641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9368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24184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9622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26946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V="1">
            <a:off x="3342672" y="3271617"/>
            <a:ext cx="635004" cy="21539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椭圆 133">
            <a:extLst>
              <a:ext uri="{FF2B5EF4-FFF2-40B4-BE49-F238E27FC236}">
                <a16:creationId xmlns:a16="http://schemas.microsoft.com/office/drawing/2014/main" id="{BF0BC3B3-1FD4-421D-891F-D5A4596CF15A}"/>
              </a:ext>
            </a:extLst>
          </p:cNvPr>
          <p:cNvSpPr/>
          <p:nvPr/>
        </p:nvSpPr>
        <p:spPr>
          <a:xfrm>
            <a:off x="5993208" y="3713005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97672C1-C9CC-4653-B171-A77519CB15EE}"/>
              </a:ext>
            </a:extLst>
          </p:cNvPr>
          <p:cNvSpPr/>
          <p:nvPr/>
        </p:nvSpPr>
        <p:spPr>
          <a:xfrm>
            <a:off x="6049260" y="3613731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0242EAF9-063A-41E0-BB3F-22917F6A163A}"/>
              </a:ext>
            </a:extLst>
          </p:cNvPr>
          <p:cNvCxnSpPr>
            <a:cxnSpLocks/>
            <a:stCxn id="53" idx="2"/>
            <a:endCxn id="73" idx="0"/>
          </p:cNvCxnSpPr>
          <p:nvPr/>
        </p:nvCxnSpPr>
        <p:spPr>
          <a:xfrm>
            <a:off x="5836413" y="3271617"/>
            <a:ext cx="465423" cy="4413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33">
            <a:extLst>
              <a:ext uri="{FF2B5EF4-FFF2-40B4-BE49-F238E27FC236}">
                <a16:creationId xmlns:a16="http://schemas.microsoft.com/office/drawing/2014/main" id="{4C17109D-8BCC-4DAE-9529-D7EEAFAB0577}"/>
              </a:ext>
            </a:extLst>
          </p:cNvPr>
          <p:cNvSpPr/>
          <p:nvPr/>
        </p:nvSpPr>
        <p:spPr>
          <a:xfrm>
            <a:off x="6663934" y="3763981"/>
            <a:ext cx="548297" cy="2183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1200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4E2B398-B1F8-4316-A157-8F4B4D38D8EB}"/>
              </a:ext>
            </a:extLst>
          </p:cNvPr>
          <p:cNvCxnSpPr>
            <a:stCxn id="72" idx="6"/>
            <a:endCxn id="55" idx="1"/>
          </p:cNvCxnSpPr>
          <p:nvPr/>
        </p:nvCxnSpPr>
        <p:spPr>
          <a:xfrm>
            <a:off x="7212231" y="3873135"/>
            <a:ext cx="167967" cy="3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8643A190-DCD8-4749-B9E0-877ACD0F32CB}"/>
              </a:ext>
            </a:extLst>
          </p:cNvPr>
          <p:cNvSpPr txBox="1"/>
          <p:nvPr/>
        </p:nvSpPr>
        <p:spPr>
          <a:xfrm>
            <a:off x="7166230" y="3740550"/>
            <a:ext cx="26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X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1E95FB1A-2921-4D10-B8C1-0B08C404CEFE}"/>
              </a:ext>
            </a:extLst>
          </p:cNvPr>
          <p:cNvCxnSpPr>
            <a:cxnSpLocks/>
          </p:cNvCxnSpPr>
          <p:nvPr/>
        </p:nvCxnSpPr>
        <p:spPr>
          <a:xfrm flipV="1">
            <a:off x="7689767" y="3472413"/>
            <a:ext cx="1" cy="303851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55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Edge deletion (example)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. We first remove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the first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16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03570"/>
                <a:ext cx="10477828" cy="896257"/>
              </a:xfrm>
              <a:prstGeom prst="rect">
                <a:avLst/>
              </a:prstGeom>
              <a:blipFill>
                <a:blip r:embed="rId5"/>
                <a:stretch>
                  <a:fillRect l="-291" t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E589C7E-E6ED-4479-80E4-225D77011550}"/>
              </a:ext>
            </a:extLst>
          </p:cNvPr>
          <p:cNvSpPr/>
          <p:nvPr/>
        </p:nvSpPr>
        <p:spPr>
          <a:xfrm>
            <a:off x="2489292" y="3588892"/>
            <a:ext cx="6589729" cy="519403"/>
          </a:xfrm>
          <a:prstGeom prst="rect">
            <a:avLst/>
          </a:prstGeom>
          <a:solidFill>
            <a:srgbClr val="DEEBF7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F69237-71B2-4A63-88ED-160578E1686C}"/>
              </a:ext>
            </a:extLst>
          </p:cNvPr>
          <p:cNvSpPr/>
          <p:nvPr/>
        </p:nvSpPr>
        <p:spPr>
          <a:xfrm>
            <a:off x="2489292" y="4114288"/>
            <a:ext cx="6589729" cy="547883"/>
          </a:xfrm>
          <a:prstGeom prst="rect">
            <a:avLst/>
          </a:prstGeom>
          <a:solidFill>
            <a:srgbClr val="9EC8E2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D7B8A53-3BE0-41AA-8FAA-088F523AD240}"/>
              </a:ext>
            </a:extLst>
          </p:cNvPr>
          <p:cNvSpPr/>
          <p:nvPr/>
        </p:nvSpPr>
        <p:spPr>
          <a:xfrm>
            <a:off x="2489289" y="5327852"/>
            <a:ext cx="6589730" cy="877706"/>
          </a:xfrm>
          <a:prstGeom prst="rect">
            <a:avLst/>
          </a:prstGeom>
          <a:solidFill>
            <a:srgbClr val="2E75B6">
              <a:alpha val="40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/>
          </a:p>
        </p:txBody>
      </p:sp>
      <p:sp>
        <p:nvSpPr>
          <p:cNvPr id="50" name="椭圆 84">
            <a:extLst>
              <a:ext uri="{FF2B5EF4-FFF2-40B4-BE49-F238E27FC236}">
                <a16:creationId xmlns:a16="http://schemas.microsoft.com/office/drawing/2014/main" id="{FF5FE977-F2A1-4685-9CD9-CD33C8996117}"/>
              </a:ext>
            </a:extLst>
          </p:cNvPr>
          <p:cNvSpPr/>
          <p:nvPr/>
        </p:nvSpPr>
        <p:spPr>
          <a:xfrm>
            <a:off x="2984472" y="5425577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1" name="椭圆 87">
            <a:extLst>
              <a:ext uri="{FF2B5EF4-FFF2-40B4-BE49-F238E27FC236}">
                <a16:creationId xmlns:a16="http://schemas.microsoft.com/office/drawing/2014/main" id="{C3FFE4D3-303D-416B-B66B-0E8D7524F805}"/>
              </a:ext>
            </a:extLst>
          </p:cNvPr>
          <p:cNvSpPr/>
          <p:nvPr/>
        </p:nvSpPr>
        <p:spPr>
          <a:xfrm>
            <a:off x="4096372" y="541965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7D72BAD-953E-4F9A-98BD-AEA6075A3762}"/>
              </a:ext>
            </a:extLst>
          </p:cNvPr>
          <p:cNvSpPr/>
          <p:nvPr/>
        </p:nvSpPr>
        <p:spPr>
          <a:xfrm>
            <a:off x="3606804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18A3274-9507-4908-8DEB-95CAED92E531}"/>
              </a:ext>
            </a:extLst>
          </p:cNvPr>
          <p:cNvSpPr/>
          <p:nvPr/>
        </p:nvSpPr>
        <p:spPr>
          <a:xfrm>
            <a:off x="5465541" y="2983617"/>
            <a:ext cx="741744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8D2EEEE-21CD-441B-99D4-9E20764F58F9}"/>
              </a:ext>
            </a:extLst>
          </p:cNvPr>
          <p:cNvSpPr/>
          <p:nvPr/>
        </p:nvSpPr>
        <p:spPr>
          <a:xfrm>
            <a:off x="7785364" y="2979808"/>
            <a:ext cx="736088" cy="28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788AB2-EBD0-451A-9EC3-F2B9F7D92E0B}"/>
              </a:ext>
            </a:extLst>
          </p:cNvPr>
          <p:cNvCxnSpPr>
            <a:cxnSpLocks/>
            <a:stCxn id="54" idx="2"/>
            <a:endCxn id="84" idx="0"/>
          </p:cNvCxnSpPr>
          <p:nvPr/>
        </p:nvCxnSpPr>
        <p:spPr>
          <a:xfrm flipH="1">
            <a:off x="7669020" y="3267808"/>
            <a:ext cx="484388" cy="14474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/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312655-30A2-47F7-9617-CEB400AA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7" y="2562895"/>
                <a:ext cx="392561" cy="405817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/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FBD825D-023A-47AD-B582-D809008A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16" y="2565278"/>
                <a:ext cx="392561" cy="406458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/>
              <p:nvPr/>
            </p:nvSpPr>
            <p:spPr>
              <a:xfrm>
                <a:off x="7910731" y="2571060"/>
                <a:ext cx="392561" cy="4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00874B4-54AF-4A68-8A65-E8E5E5E62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31" y="2571060"/>
                <a:ext cx="392561" cy="408060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9A6CF635-DCBC-4717-84B7-11A831B8E08D}"/>
              </a:ext>
            </a:extLst>
          </p:cNvPr>
          <p:cNvSpPr/>
          <p:nvPr/>
        </p:nvSpPr>
        <p:spPr>
          <a:xfrm>
            <a:off x="2489292" y="4657169"/>
            <a:ext cx="6589730" cy="67290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4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/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935BC2-104E-453C-A4A4-BD6C2ED4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2" y="360126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/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3737DC9-AB2D-4773-A494-61D2C0B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07" y="4762618"/>
                <a:ext cx="43152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/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C636081-1844-4ED6-A19B-513F5523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92" y="5480258"/>
                <a:ext cx="4315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E061412D-2AA1-4C0B-A121-B6EC0E1DD1C0}"/>
              </a:ext>
            </a:extLst>
          </p:cNvPr>
          <p:cNvSpPr/>
          <p:nvPr/>
        </p:nvSpPr>
        <p:spPr>
          <a:xfrm>
            <a:off x="2907678" y="5445325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67DB3D3-DC8A-4BDD-9217-EEB1F83C5DB1}"/>
              </a:ext>
            </a:extLst>
          </p:cNvPr>
          <p:cNvSpPr/>
          <p:nvPr/>
        </p:nvSpPr>
        <p:spPr>
          <a:xfrm>
            <a:off x="4069612" y="544399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solidFill>
                  <a:prstClr val="black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/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9385E0B-867A-46B8-A3DB-0DFC18D4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38" y="4193210"/>
                <a:ext cx="3572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476B4F9-CAFB-4C66-8936-9E5631458743}"/>
              </a:ext>
            </a:extLst>
          </p:cNvPr>
          <p:cNvCxnSpPr>
            <a:cxnSpLocks/>
            <a:stCxn id="54" idx="2"/>
            <a:endCxn id="85" idx="0"/>
          </p:cNvCxnSpPr>
          <p:nvPr/>
        </p:nvCxnSpPr>
        <p:spPr>
          <a:xfrm>
            <a:off x="8153408" y="3267808"/>
            <a:ext cx="501688" cy="14167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99051D3-2F46-4BE9-9214-C919D56BF3C0}"/>
              </a:ext>
            </a:extLst>
          </p:cNvPr>
          <p:cNvCxnSpPr>
            <a:cxnSpLocks/>
            <a:stCxn id="79" idx="0"/>
            <a:endCxn id="53" idx="2"/>
          </p:cNvCxnSpPr>
          <p:nvPr/>
        </p:nvCxnSpPr>
        <p:spPr>
          <a:xfrm flipV="1">
            <a:off x="5400385" y="3271617"/>
            <a:ext cx="436028" cy="21263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DF51804-109D-40EC-8A00-7E2F98171769}"/>
              </a:ext>
            </a:extLst>
          </p:cNvPr>
          <p:cNvCxnSpPr>
            <a:cxnSpLocks/>
            <a:stCxn id="73" idx="2"/>
            <a:endCxn id="82" idx="0"/>
          </p:cNvCxnSpPr>
          <p:nvPr/>
        </p:nvCxnSpPr>
        <p:spPr>
          <a:xfrm>
            <a:off x="6301836" y="3966697"/>
            <a:ext cx="6060" cy="8398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84">
            <a:extLst>
              <a:ext uri="{FF2B5EF4-FFF2-40B4-BE49-F238E27FC236}">
                <a16:creationId xmlns:a16="http://schemas.microsoft.com/office/drawing/2014/main" id="{22591BA0-A3E5-4D82-A6A0-79D8ED835451}"/>
              </a:ext>
            </a:extLst>
          </p:cNvPr>
          <p:cNvSpPr/>
          <p:nvPr/>
        </p:nvSpPr>
        <p:spPr>
          <a:xfrm>
            <a:off x="5042185" y="5397920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2F30C95-69F5-4F8B-BC8D-8EEDA2BCFB6F}"/>
              </a:ext>
            </a:extLst>
          </p:cNvPr>
          <p:cNvSpPr/>
          <p:nvPr/>
        </p:nvSpPr>
        <p:spPr>
          <a:xfrm>
            <a:off x="4965391" y="541766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椭圆 87">
            <a:extLst>
              <a:ext uri="{FF2B5EF4-FFF2-40B4-BE49-F238E27FC236}">
                <a16:creationId xmlns:a16="http://schemas.microsoft.com/office/drawing/2014/main" id="{70D5D61B-D9D1-40AC-8A2E-97FEB0F50622}"/>
              </a:ext>
            </a:extLst>
          </p:cNvPr>
          <p:cNvSpPr/>
          <p:nvPr/>
        </p:nvSpPr>
        <p:spPr>
          <a:xfrm>
            <a:off x="5962401" y="4782235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C154476-FE5F-468F-9005-C7C745773BA7}"/>
              </a:ext>
            </a:extLst>
          </p:cNvPr>
          <p:cNvSpPr/>
          <p:nvPr/>
        </p:nvSpPr>
        <p:spPr>
          <a:xfrm>
            <a:off x="5935641" y="4806579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椭圆 84">
            <a:extLst>
              <a:ext uri="{FF2B5EF4-FFF2-40B4-BE49-F238E27FC236}">
                <a16:creationId xmlns:a16="http://schemas.microsoft.com/office/drawing/2014/main" id="{474A3310-CC5D-4C73-896C-94E744662E82}"/>
              </a:ext>
            </a:extLst>
          </p:cNvPr>
          <p:cNvSpPr/>
          <p:nvPr/>
        </p:nvSpPr>
        <p:spPr>
          <a:xfrm>
            <a:off x="7293682" y="4698265"/>
            <a:ext cx="71640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DD40687-E78A-473F-AABD-66FF5D8A5EFC}"/>
              </a:ext>
            </a:extLst>
          </p:cNvPr>
          <p:cNvSpPr/>
          <p:nvPr/>
        </p:nvSpPr>
        <p:spPr>
          <a:xfrm>
            <a:off x="7241845" y="4715228"/>
            <a:ext cx="85434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椭圆 87">
            <a:extLst>
              <a:ext uri="{FF2B5EF4-FFF2-40B4-BE49-F238E27FC236}">
                <a16:creationId xmlns:a16="http://schemas.microsoft.com/office/drawing/2014/main" id="{2A269DC4-F716-4C6A-92D4-A06962FAF22A}"/>
              </a:ext>
            </a:extLst>
          </p:cNvPr>
          <p:cNvSpPr/>
          <p:nvPr/>
        </p:nvSpPr>
        <p:spPr>
          <a:xfrm>
            <a:off x="8296221" y="4684581"/>
            <a:ext cx="717750" cy="475579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882B23F-F782-4263-B71B-4E5C4EACDA47}"/>
              </a:ext>
            </a:extLst>
          </p:cNvPr>
          <p:cNvSpPr/>
          <p:nvPr/>
        </p:nvSpPr>
        <p:spPr>
          <a:xfrm>
            <a:off x="8269461" y="4708925"/>
            <a:ext cx="74450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defRPr/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lang="zh-CN" altLang="en-US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CD4FA1A-71D1-4441-A22A-4A8BE2F95E0D}"/>
              </a:ext>
            </a:extLst>
          </p:cNvPr>
          <p:cNvCxnSpPr>
            <a:cxnSpLocks/>
            <a:stCxn id="50" idx="0"/>
            <a:endCxn id="52" idx="2"/>
          </p:cNvCxnSpPr>
          <p:nvPr/>
        </p:nvCxnSpPr>
        <p:spPr>
          <a:xfrm flipV="1">
            <a:off x="3342672" y="3271617"/>
            <a:ext cx="635004" cy="21539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6C23FC-0CB3-4ED2-A557-F6FF6DF394E8}"/>
              </a:ext>
            </a:extLst>
          </p:cNvPr>
          <p:cNvCxnSpPr>
            <a:cxnSpLocks/>
            <a:stCxn id="66" idx="0"/>
            <a:endCxn id="52" idx="2"/>
          </p:cNvCxnSpPr>
          <p:nvPr/>
        </p:nvCxnSpPr>
        <p:spPr>
          <a:xfrm flipH="1" flipV="1">
            <a:off x="3977676" y="3271617"/>
            <a:ext cx="464191" cy="21723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椭圆 133">
            <a:extLst>
              <a:ext uri="{FF2B5EF4-FFF2-40B4-BE49-F238E27FC236}">
                <a16:creationId xmlns:a16="http://schemas.microsoft.com/office/drawing/2014/main" id="{BF0BC3B3-1FD4-421D-891F-D5A4596CF15A}"/>
              </a:ext>
            </a:extLst>
          </p:cNvPr>
          <p:cNvSpPr/>
          <p:nvPr/>
        </p:nvSpPr>
        <p:spPr>
          <a:xfrm>
            <a:off x="5993208" y="3713005"/>
            <a:ext cx="617256" cy="25369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97672C1-C9CC-4653-B171-A77519CB15EE}"/>
              </a:ext>
            </a:extLst>
          </p:cNvPr>
          <p:cNvSpPr/>
          <p:nvPr/>
        </p:nvSpPr>
        <p:spPr>
          <a:xfrm>
            <a:off x="6049260" y="3613731"/>
            <a:ext cx="5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0242EAF9-063A-41E0-BB3F-22917F6A163A}"/>
              </a:ext>
            </a:extLst>
          </p:cNvPr>
          <p:cNvCxnSpPr>
            <a:cxnSpLocks/>
            <a:stCxn id="53" idx="2"/>
            <a:endCxn id="73" idx="0"/>
          </p:cNvCxnSpPr>
          <p:nvPr/>
        </p:nvCxnSpPr>
        <p:spPr>
          <a:xfrm>
            <a:off x="5836413" y="3271617"/>
            <a:ext cx="465423" cy="4413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5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Introduction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1"/>
                <a:ext cx="10261600" cy="15183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(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𝛼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𝛽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)-core: Given a bipartite graph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𝐺</m:t>
                    </m:r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(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altLang="zh-CN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𝑈</m:t>
                        </m:r>
                        <m:r>
                          <a:rPr lang="en-US" altLang="zh-CN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en-US" altLang="zh-CN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𝐿</m:t>
                        </m:r>
                      </m:e>
                    </m:d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,</m:t>
                    </m:r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𝐸</m:t>
                    </m:r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and degree constraints 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𝛼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𝛽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a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is the (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𝛼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   </m:t>
                    </m:r>
                    <m:r>
                      <a:rPr lang="zh-CN" alt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𝛽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)-core of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𝐺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if: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deg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𝑢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𝑢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∈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𝑈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Arial"/>
                                <a:rtl val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Arial"/>
                                <a:rtl val="0"/>
                              </a:rPr>
                              <m:t>𝛼</m:t>
                            </m:r>
                            <m:r>
                              <a:rPr lang="en-US" altLang="zh-CN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Arial"/>
                                <a:rtl val="0"/>
                              </a:rPr>
                              <m:t>,</m:t>
                            </m:r>
                            <m:r>
                              <a:rPr lang="zh-CN" alt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Arial"/>
                                <a:rtl val="0"/>
                              </a:rPr>
                              <m:t>𝛽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≥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𝛼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deg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𝑣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𝑣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∈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𝐿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)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≥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𝛽</m:t>
                    </m:r>
                  </m:oMath>
                </a14:m>
                <a:endParaRPr lang="en-US" altLang="zh-CN" sz="2000" dirty="0">
                  <a:solidFill>
                    <a:srgbClr val="000000"/>
                  </a:solidFill>
                  <a:ea typeface="Arial"/>
                  <a:cs typeface="Arial"/>
                  <a:rtl val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is maximal, i.e., any supergraph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𝐺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′</m:t>
                        </m:r>
                      </m:sup>
                    </m:sSup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⊃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is not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dPr>
                      <m:e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-core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1"/>
                <a:ext cx="10261600" cy="1518338"/>
              </a:xfrm>
              <a:prstGeom prst="rect">
                <a:avLst/>
              </a:prstGeom>
              <a:blipFill>
                <a:blip r:embed="rId5"/>
                <a:stretch>
                  <a:fillRect l="-594" t="-5221" r="-653" b="-7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本框 58">
            <a:extLst>
              <a:ext uri="{FF2B5EF4-FFF2-40B4-BE49-F238E27FC236}">
                <a16:creationId xmlns:a16="http://schemas.microsoft.com/office/drawing/2014/main" id="{639ADC17-6ABE-4FD0-B2E7-FC4BE6D72315}"/>
              </a:ext>
            </a:extLst>
          </p:cNvPr>
          <p:cNvSpPr txBox="1"/>
          <p:nvPr/>
        </p:nvSpPr>
        <p:spPr>
          <a:xfrm>
            <a:off x="2011392" y="4112894"/>
            <a:ext cx="159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/>
                <a:cs typeface="Arial"/>
                <a:rtl val="0"/>
              </a:rPr>
              <a:t>(2, 4)-core</a:t>
            </a:r>
            <a:endParaRPr lang="zh-CN" altLang="en-US" dirty="0">
              <a:solidFill>
                <a:srgbClr val="000000"/>
              </a:solidFill>
              <a:latin typeface="Arial"/>
              <a:cs typeface="Arial"/>
              <a:rtl val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675B07E-CCC5-4994-AD90-F275FE581E22}"/>
              </a:ext>
            </a:extLst>
          </p:cNvPr>
          <p:cNvCxnSpPr>
            <a:cxnSpLocks/>
          </p:cNvCxnSpPr>
          <p:nvPr/>
        </p:nvCxnSpPr>
        <p:spPr>
          <a:xfrm>
            <a:off x="3243532" y="4297560"/>
            <a:ext cx="603849" cy="1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图片 60">
            <a:extLst>
              <a:ext uri="{FF2B5EF4-FFF2-40B4-BE49-F238E27FC236}">
                <a16:creationId xmlns:a16="http://schemas.microsoft.com/office/drawing/2014/main" id="{B325EA45-2002-439B-9E55-C52AE8CA8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381" y="3296379"/>
            <a:ext cx="5048250" cy="26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4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Community search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0"/>
                <a:ext cx="10261600" cy="44078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000" dirty="0"/>
                  <a:t>Find the tree node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𝑝</m:t>
                    </m:r>
                  </m:oMath>
                </a14:m>
                <a:r>
                  <a:rPr lang="en-US" altLang="zh-CN" sz="2000" dirty="0"/>
                  <a:t> containing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𝑞</m:t>
                    </m:r>
                  </m:oMath>
                </a14:m>
                <a:r>
                  <a:rPr lang="en-US" altLang="zh-CN" sz="2000" dirty="0"/>
                  <a:t> in the upper tree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2000" dirty="0"/>
                  <a:t> using the location array.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000" dirty="0"/>
                  <a:t>We retrieve the ancestor node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𝑝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′</m:t>
                    </m:r>
                  </m:oMath>
                </a14:m>
                <a:r>
                  <a:rPr lang="en-US" altLang="zh-CN" sz="20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𝑝</m:t>
                    </m:r>
                  </m:oMath>
                </a14:m>
                <a:r>
                  <a:rPr lang="en-US" altLang="zh-CN" sz="2000" dirty="0"/>
                  <a:t> that stays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000" dirty="0"/>
                  <a:t>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2000" dirty="0"/>
                  <a:t>. 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000" dirty="0"/>
                  <a:t>We traverse the subtree rooted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′</m:t>
                    </m:r>
                  </m:oMath>
                </a14:m>
                <a:r>
                  <a:rPr lang="en-US" altLang="zh-CN" sz="2000" dirty="0"/>
                  <a:t> and retrieve all the vertices in the subtree, which are the upper vertices in the community.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000" dirty="0"/>
                  <a:t>To find the lower vertices in the community, we first identify a neighbor of q that stays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𝛼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′</m:t>
                    </m:r>
                  </m:oMath>
                </a14:m>
                <a:r>
                  <a:rPr lang="en-US" altLang="zh-CN" sz="2000" dirty="0"/>
                  <a:t> level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L</m:t>
                        </m:r>
                      </m:sup>
                    </m:sSubSup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 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  <a:rtl val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&gt;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  <a:rtl val="0"/>
                      </a:rPr>
                      <m:t>𝛼</m:t>
                    </m:r>
                  </m:oMath>
                </a14:m>
                <a:r>
                  <a:rPr lang="en-US" altLang="zh-CN" sz="2000" dirty="0"/>
                  <a:t>). Then, we run a similar approach as Step 2 and Step 3.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0"/>
                <a:ext cx="10261600" cy="4407849"/>
              </a:xfrm>
              <a:prstGeom prst="rect">
                <a:avLst/>
              </a:prstGeom>
              <a:blipFill>
                <a:blip r:embed="rId5"/>
                <a:stretch>
                  <a:fillRect l="-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78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Experiments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Hierarchy construction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Hierarchy maintenance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Community search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1B026A-EE93-4152-B29B-1C264057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58" y="2945950"/>
            <a:ext cx="7850776" cy="31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73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Bipartite hierarchy construction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BA1CA7-A060-4C11-AC31-13BD2365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3" y="2926801"/>
            <a:ext cx="5916898" cy="2585229"/>
          </a:xfrm>
          <a:prstGeom prst="rect">
            <a:avLst/>
          </a:prstGeom>
        </p:spPr>
      </p:pic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20816BE5-24F3-428C-AFCA-487E320D6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531" y="3034960"/>
            <a:ext cx="5715208" cy="24677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3C7069-D981-412B-9545-AF10937BFCB7}"/>
              </a:ext>
            </a:extLst>
          </p:cNvPr>
          <p:cNvSpPr txBox="1"/>
          <p:nvPr/>
        </p:nvSpPr>
        <p:spPr>
          <a:xfrm>
            <a:off x="1055687" y="1264021"/>
            <a:ext cx="10141399" cy="109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HC-NV: the naïve algorithm that (1) search all the 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𝛼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, </a:t>
            </a:r>
            <a:r>
              <a:rPr lang="zh-CN" altLang="en-US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𝛽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)-cores directly from the input graph; and (2) computes the connected components for each (</a:t>
            </a:r>
            <a:r>
              <a:rPr lang="zh-CN" altLang="en-US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𝛼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, </a:t>
            </a:r>
            <a:r>
              <a:rPr lang="zh-CN" altLang="en-US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𝛽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)-cores and makes tree nodes according to these connected components.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3240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Bipartite hierarchy maintenance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F7B084-0033-47C6-9D54-99CAD20B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1928921"/>
            <a:ext cx="9726834" cy="41085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28C637-0A7A-4020-A7C4-BFD349746850}"/>
              </a:ext>
            </a:extLst>
          </p:cNvPr>
          <p:cNvSpPr txBox="1"/>
          <p:nvPr/>
        </p:nvSpPr>
        <p:spPr>
          <a:xfrm>
            <a:off x="1055688" y="1062314"/>
            <a:ext cx="9112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We evaluate the performance on inserting/deleting a single edge</a:t>
            </a:r>
            <a:endParaRPr lang="zh-CN" altLang="en-US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5679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Bipartite hierarchy maintenance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99BCB6-D726-4153-B330-09710A0E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74" y="1104181"/>
            <a:ext cx="5804189" cy="2585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283B64-4BF2-4328-B255-E93308A4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07" y="4223770"/>
            <a:ext cx="5902356" cy="2418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78DC21-E92F-4A39-A46D-E7A8BAC8CBA0}"/>
                  </a:ext>
                </a:extLst>
              </p:cNvPr>
              <p:cNvSpPr txBox="1"/>
              <p:nvPr/>
            </p:nvSpPr>
            <p:spPr>
              <a:xfrm>
                <a:off x="1055688" y="1206429"/>
                <a:ext cx="368884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We evaluate the performance on inserting/deleting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edges</a:t>
                </a:r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78DC21-E92F-4A39-A46D-E7A8BAC8C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06429"/>
                <a:ext cx="3688840" cy="1015663"/>
              </a:xfrm>
              <a:prstGeom prst="rect">
                <a:avLst/>
              </a:prstGeom>
              <a:blipFill>
                <a:blip r:embed="rId5"/>
                <a:stretch>
                  <a:fillRect l="-1653" t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54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Community search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3C7069-D981-412B-9545-AF10937BFCB7}"/>
                  </a:ext>
                </a:extLst>
              </p:cNvPr>
              <p:cNvSpPr txBox="1"/>
              <p:nvPr/>
            </p:nvSpPr>
            <p:spPr>
              <a:xfrm>
                <a:off x="1055687" y="1264021"/>
                <a:ext cx="1014139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algorithm based on the bipartite hierarchy.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based on the </a:t>
                </a:r>
                <a:r>
                  <a:rPr lang="en-US" altLang="zh-CN" sz="2000" dirty="0" err="1"/>
                  <a:t>bicore</a:t>
                </a:r>
                <a:r>
                  <a:rPr lang="en-US" altLang="zh-CN" sz="2000" dirty="0"/>
                  <a:t> index proposed in WWW 2019 [13].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based on the online peeling proposed in CIKM 2017 [11].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3C7069-D981-412B-9545-AF10937BF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1264021"/>
                <a:ext cx="10141399" cy="1015663"/>
              </a:xfrm>
              <a:prstGeom prst="rect">
                <a:avLst/>
              </a:prstGeom>
              <a:blipFill>
                <a:blip r:embed="rId5"/>
                <a:stretch>
                  <a:fillRect l="-541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E094D6D-AD8F-46AF-B04B-A967CB0E2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690" y="2629804"/>
            <a:ext cx="8312938" cy="3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6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Conclusion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C45E6E-DE1A-42D1-A220-DF815834A6E8}"/>
                  </a:ext>
                </a:extLst>
              </p:cNvPr>
              <p:cNvSpPr txBox="1"/>
              <p:nvPr/>
            </p:nvSpPr>
            <p:spPr>
              <a:xfrm>
                <a:off x="1055687" y="1268198"/>
                <a:ext cx="10974126" cy="2806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Discover the hierarchy of bipartite graphs based on the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-core model.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Devise efficient algorithms for building the hierarchy.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Propose hierarchy maintenance algorithms.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Conduct extensive experiments to validate the effectiveness and efficiency of the proposed techniques.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C45E6E-DE1A-42D1-A220-DF815834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1268198"/>
                <a:ext cx="10974126" cy="2806025"/>
              </a:xfrm>
              <a:prstGeom prst="rect">
                <a:avLst/>
              </a:prstGeom>
              <a:blipFill>
                <a:blip r:embed="rId5"/>
                <a:stretch>
                  <a:fillRect l="-722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96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The End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C45E6E-DE1A-42D1-A220-DF815834A6E8}"/>
              </a:ext>
            </a:extLst>
          </p:cNvPr>
          <p:cNvSpPr txBox="1"/>
          <p:nvPr/>
        </p:nvSpPr>
        <p:spPr>
          <a:xfrm>
            <a:off x="1055687" y="1268198"/>
            <a:ext cx="10261599" cy="114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2400" dirty="0"/>
          </a:p>
          <a:p>
            <a:pPr algn="l"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4361072-43C3-41A6-93F0-D609B5F5C7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4400" b="1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432873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References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4361072-43C3-41A6-93F0-D609B5F5C7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272DC2E-B1A5-4DD3-A4FF-4FCD09D43DBF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912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/>
              <a:t>[1] </a:t>
            </a:r>
            <a:r>
              <a:rPr lang="en-US" altLang="zh-CN" sz="1200" dirty="0" err="1">
                <a:solidFill>
                  <a:srgbClr val="222222"/>
                </a:solidFill>
              </a:rPr>
              <a:t>Matula</a:t>
            </a:r>
            <a:r>
              <a:rPr lang="en-US" altLang="zh-CN" sz="1200" dirty="0">
                <a:solidFill>
                  <a:srgbClr val="222222"/>
                </a:solidFill>
              </a:rPr>
              <a:t>, D. W., &amp; Beck, L. L. (1983). Smallest-last ordering and clustering and graph coloring algorithms. </a:t>
            </a:r>
            <a:r>
              <a:rPr lang="en-US" altLang="zh-CN" sz="1200" i="1" dirty="0">
                <a:solidFill>
                  <a:srgbClr val="222222"/>
                </a:solidFill>
              </a:rPr>
              <a:t>Journal of the ACM (JACM)</a:t>
            </a:r>
            <a:r>
              <a:rPr lang="en-US" altLang="zh-CN" sz="1200" dirty="0">
                <a:solidFill>
                  <a:srgbClr val="222222"/>
                </a:solidFill>
              </a:rPr>
              <a:t>, </a:t>
            </a:r>
            <a:r>
              <a:rPr lang="en-US" altLang="zh-CN" sz="1200" i="1" dirty="0">
                <a:solidFill>
                  <a:srgbClr val="222222"/>
                </a:solidFill>
              </a:rPr>
              <a:t>30</a:t>
            </a:r>
            <a:r>
              <a:rPr lang="en-US" altLang="zh-CN" sz="1200" dirty="0">
                <a:solidFill>
                  <a:srgbClr val="222222"/>
                </a:solidFill>
              </a:rPr>
              <a:t>(3), 417-427.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[2] </a:t>
            </a:r>
            <a:r>
              <a:rPr lang="en-US" altLang="zh-CN" sz="1200" dirty="0" err="1">
                <a:solidFill>
                  <a:srgbClr val="222222"/>
                </a:solidFill>
              </a:rPr>
              <a:t>Batagelj</a:t>
            </a:r>
            <a:r>
              <a:rPr lang="en-US" altLang="zh-CN" sz="1200" dirty="0">
                <a:solidFill>
                  <a:srgbClr val="222222"/>
                </a:solidFill>
              </a:rPr>
              <a:t>, V., &amp; </a:t>
            </a:r>
            <a:r>
              <a:rPr lang="en-US" altLang="zh-CN" sz="1200" dirty="0" err="1">
                <a:solidFill>
                  <a:srgbClr val="222222"/>
                </a:solidFill>
              </a:rPr>
              <a:t>Zaversnik</a:t>
            </a:r>
            <a:r>
              <a:rPr lang="en-US" altLang="zh-CN" sz="1200" dirty="0">
                <a:solidFill>
                  <a:srgbClr val="222222"/>
                </a:solidFill>
              </a:rPr>
              <a:t>, M. (2003). An o (m) algorithm for cores decomposition of networks. </a:t>
            </a:r>
            <a:r>
              <a:rPr lang="en-US" altLang="zh-CN" sz="1200" dirty="0" err="1">
                <a:solidFill>
                  <a:srgbClr val="222222"/>
                </a:solidFill>
              </a:rPr>
              <a:t>CoRR.</a:t>
            </a:r>
            <a:r>
              <a:rPr lang="en-US" altLang="zh-CN" sz="1200" dirty="0">
                <a:solidFill>
                  <a:srgbClr val="222222"/>
                </a:solidFill>
              </a:rPr>
              <a:t> </a:t>
            </a:r>
            <a:r>
              <a:rPr lang="en-US" altLang="zh-CN" sz="1200" i="1" dirty="0" err="1">
                <a:solidFill>
                  <a:srgbClr val="222222"/>
                </a:solidFill>
              </a:rPr>
              <a:t>arXiv</a:t>
            </a:r>
            <a:r>
              <a:rPr lang="en-US" altLang="zh-CN" sz="1200" i="1" dirty="0">
                <a:solidFill>
                  <a:srgbClr val="222222"/>
                </a:solidFill>
              </a:rPr>
              <a:t> preprint cs.DS/0310049</a:t>
            </a:r>
            <a:r>
              <a:rPr lang="en-US" altLang="zh-CN" sz="1200" dirty="0">
                <a:solidFill>
                  <a:srgbClr val="222222"/>
                </a:solidFill>
              </a:rPr>
              <a:t>, </a:t>
            </a:r>
            <a:r>
              <a:rPr lang="en-US" altLang="zh-CN" sz="1200" i="1" dirty="0">
                <a:solidFill>
                  <a:srgbClr val="222222"/>
                </a:solidFill>
              </a:rPr>
              <a:t>37</a:t>
            </a:r>
            <a:r>
              <a:rPr lang="en-US" altLang="zh-CN" sz="1200" dirty="0">
                <a:solidFill>
                  <a:srgbClr val="222222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[3] Huang, X., Cheng, H., Qin, L., Tian, W., &amp; Yu, J. X. (2014, June). Querying k-truss community in large and dynamic graphs. In </a:t>
            </a:r>
            <a:r>
              <a:rPr lang="en-US" altLang="zh-CN" sz="1200" i="1" dirty="0">
                <a:solidFill>
                  <a:srgbClr val="222222"/>
                </a:solidFill>
              </a:rPr>
              <a:t>Proceedings of the 2014 ACM SIGMOD international conference on Management of data</a:t>
            </a:r>
            <a:r>
              <a:rPr lang="en-US" altLang="zh-CN" sz="1200" dirty="0">
                <a:solidFill>
                  <a:srgbClr val="222222"/>
                </a:solidFill>
              </a:rPr>
              <a:t> (pp. 1311-1322).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[4] Huang, X., Lakshmanan, L. V., Yu, J. X., &amp; Cheng, H. (2015). Approximate closest community search in networks. </a:t>
            </a:r>
            <a:r>
              <a:rPr lang="en-US" altLang="zh-CN" sz="1200" i="1" dirty="0" err="1">
                <a:solidFill>
                  <a:srgbClr val="222222"/>
                </a:solidFill>
              </a:rPr>
              <a:t>arXiv</a:t>
            </a:r>
            <a:r>
              <a:rPr lang="en-US" altLang="zh-CN" sz="1200" i="1" dirty="0">
                <a:solidFill>
                  <a:srgbClr val="222222"/>
                </a:solidFill>
              </a:rPr>
              <a:t> preprint arXiv:1505.05956</a:t>
            </a:r>
            <a:r>
              <a:rPr lang="en-US" altLang="zh-CN" sz="1200" dirty="0">
                <a:solidFill>
                  <a:srgbClr val="222222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[5] Chang, L., Yu, J. X., Qin, L., Lin, X., Liu, C., &amp; Liang, W. (2013, June). Efficiently computing k-edge connected components via graph decomposition. In </a:t>
            </a:r>
            <a:r>
              <a:rPr lang="en-US" altLang="zh-CN" sz="1200" i="1" dirty="0">
                <a:solidFill>
                  <a:srgbClr val="222222"/>
                </a:solidFill>
              </a:rPr>
              <a:t>Proceedings of the 2013 ACM SIGMOD International Conference on Management of Data</a:t>
            </a:r>
            <a:r>
              <a:rPr lang="en-US" altLang="zh-CN" sz="1200" dirty="0">
                <a:solidFill>
                  <a:srgbClr val="222222"/>
                </a:solidFill>
              </a:rPr>
              <a:t> (pp. 205-216).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[6] Zhou, R., Liu, C., Yu, J. X., Liang, W., Chen, B., &amp; Li, J. (2012, March). Finding maximal k-edge-connected subgraphs from a large graph. In </a:t>
            </a:r>
            <a:r>
              <a:rPr lang="en-US" altLang="zh-CN" sz="1200" i="1" dirty="0">
                <a:solidFill>
                  <a:srgbClr val="222222"/>
                </a:solidFill>
              </a:rPr>
              <a:t>Proceedings of the 15th international conference on extending database technology</a:t>
            </a:r>
            <a:r>
              <a:rPr lang="en-US" altLang="zh-CN" sz="1200" dirty="0">
                <a:solidFill>
                  <a:srgbClr val="222222"/>
                </a:solidFill>
              </a:rPr>
              <a:t> (pp. 480-491).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[7] Wang, K., Lin, X., Qin, L., Zhang, W., &amp; Zhang, Y. (2020, April). Efficient </a:t>
            </a:r>
            <a:r>
              <a:rPr lang="en-US" altLang="zh-CN" sz="1200" dirty="0" err="1">
                <a:solidFill>
                  <a:srgbClr val="222222"/>
                </a:solidFill>
              </a:rPr>
              <a:t>bitruss</a:t>
            </a:r>
            <a:r>
              <a:rPr lang="en-US" altLang="zh-CN" sz="1200" dirty="0">
                <a:solidFill>
                  <a:srgbClr val="222222"/>
                </a:solidFill>
              </a:rPr>
              <a:t> decomposition for large-scale bipartite graphs. In </a:t>
            </a:r>
            <a:r>
              <a:rPr lang="en-US" altLang="zh-CN" sz="1200" i="1" dirty="0">
                <a:solidFill>
                  <a:srgbClr val="222222"/>
                </a:solidFill>
              </a:rPr>
              <a:t>2020 IEEE 36th International Conference on Data Engineering (ICDE)</a:t>
            </a:r>
            <a:r>
              <a:rPr lang="en-US" altLang="zh-CN" sz="1200" dirty="0">
                <a:solidFill>
                  <a:srgbClr val="222222"/>
                </a:solidFill>
              </a:rPr>
              <a:t> (pp. 661-672). IEEE.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[8] Zou, Z. (2016, April). </a:t>
            </a:r>
            <a:r>
              <a:rPr lang="en-US" altLang="zh-CN" sz="1200" dirty="0" err="1">
                <a:solidFill>
                  <a:srgbClr val="222222"/>
                </a:solidFill>
              </a:rPr>
              <a:t>Bitruss</a:t>
            </a:r>
            <a:r>
              <a:rPr lang="en-US" altLang="zh-CN" sz="1200" dirty="0">
                <a:solidFill>
                  <a:srgbClr val="222222"/>
                </a:solidFill>
              </a:rPr>
              <a:t> decomposition of bipartite graphs. In </a:t>
            </a:r>
            <a:r>
              <a:rPr lang="en-US" altLang="zh-CN" sz="1200" i="1" dirty="0">
                <a:solidFill>
                  <a:srgbClr val="222222"/>
                </a:solidFill>
              </a:rPr>
              <a:t>International conference on database systems for advanced applications</a:t>
            </a:r>
            <a:r>
              <a:rPr lang="en-US" altLang="zh-CN" sz="1200" dirty="0">
                <a:solidFill>
                  <a:srgbClr val="222222"/>
                </a:solidFill>
              </a:rPr>
              <a:t> (pp. 218-233). Springer, Cham.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[9] Ahmed, A., </a:t>
            </a:r>
            <a:r>
              <a:rPr lang="en-US" altLang="zh-CN" sz="1200" dirty="0" err="1">
                <a:solidFill>
                  <a:srgbClr val="222222"/>
                </a:solidFill>
              </a:rPr>
              <a:t>Batagelj</a:t>
            </a:r>
            <a:r>
              <a:rPr lang="en-US" altLang="zh-CN" sz="1200" dirty="0">
                <a:solidFill>
                  <a:srgbClr val="222222"/>
                </a:solidFill>
              </a:rPr>
              <a:t>, V., Fu, X., Hong, S. H., Merrick, D., &amp; </a:t>
            </a:r>
            <a:r>
              <a:rPr lang="en-US" altLang="zh-CN" sz="1200" dirty="0" err="1">
                <a:solidFill>
                  <a:srgbClr val="222222"/>
                </a:solidFill>
              </a:rPr>
              <a:t>Mrvar</a:t>
            </a:r>
            <a:r>
              <a:rPr lang="en-US" altLang="zh-CN" sz="1200" dirty="0">
                <a:solidFill>
                  <a:srgbClr val="222222"/>
                </a:solidFill>
              </a:rPr>
              <a:t>, A. (2007, February). </a:t>
            </a:r>
            <a:r>
              <a:rPr lang="en-US" altLang="zh-CN" sz="1200" dirty="0" err="1">
                <a:solidFill>
                  <a:srgbClr val="222222"/>
                </a:solidFill>
              </a:rPr>
              <a:t>Visualisation</a:t>
            </a:r>
            <a:r>
              <a:rPr lang="en-US" altLang="zh-CN" sz="1200" dirty="0">
                <a:solidFill>
                  <a:srgbClr val="222222"/>
                </a:solidFill>
              </a:rPr>
              <a:t> and analysis of the Internet movie database. In </a:t>
            </a:r>
            <a:r>
              <a:rPr lang="en-US" altLang="zh-CN" sz="1200" i="1" dirty="0">
                <a:solidFill>
                  <a:srgbClr val="222222"/>
                </a:solidFill>
              </a:rPr>
              <a:t>2007 6th International Asia-Pacific Symposium on Visualization</a:t>
            </a:r>
            <a:r>
              <a:rPr lang="en-US" altLang="zh-CN" sz="1200" dirty="0">
                <a:solidFill>
                  <a:srgbClr val="222222"/>
                </a:solidFill>
              </a:rPr>
              <a:t> (pp. 17-24). IEEE.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[10] </a:t>
            </a:r>
            <a:r>
              <a:rPr lang="en-US" altLang="zh-CN" sz="1200" dirty="0" err="1">
                <a:solidFill>
                  <a:srgbClr val="222222"/>
                </a:solidFill>
              </a:rPr>
              <a:t>Cerinšek</a:t>
            </a:r>
            <a:r>
              <a:rPr lang="en-US" altLang="zh-CN" sz="1200" dirty="0">
                <a:solidFill>
                  <a:srgbClr val="222222"/>
                </a:solidFill>
              </a:rPr>
              <a:t>, M., &amp; </a:t>
            </a:r>
            <a:r>
              <a:rPr lang="en-US" altLang="zh-CN" sz="1200" dirty="0" err="1">
                <a:solidFill>
                  <a:srgbClr val="222222"/>
                </a:solidFill>
              </a:rPr>
              <a:t>Batagelj</a:t>
            </a:r>
            <a:r>
              <a:rPr lang="en-US" altLang="zh-CN" sz="1200" dirty="0">
                <a:solidFill>
                  <a:srgbClr val="222222"/>
                </a:solidFill>
              </a:rPr>
              <a:t>, V. (2015). Generalized two-mode cores. </a:t>
            </a:r>
            <a:r>
              <a:rPr lang="en-US" altLang="zh-CN" sz="1200" i="1" dirty="0">
                <a:solidFill>
                  <a:srgbClr val="222222"/>
                </a:solidFill>
              </a:rPr>
              <a:t>Social Networks</a:t>
            </a:r>
            <a:r>
              <a:rPr lang="en-US" altLang="zh-CN" sz="1200" dirty="0">
                <a:solidFill>
                  <a:srgbClr val="222222"/>
                </a:solidFill>
              </a:rPr>
              <a:t>, </a:t>
            </a:r>
            <a:r>
              <a:rPr lang="en-US" altLang="zh-CN" sz="1200" i="1" dirty="0">
                <a:solidFill>
                  <a:srgbClr val="222222"/>
                </a:solidFill>
              </a:rPr>
              <a:t>42</a:t>
            </a:r>
            <a:r>
              <a:rPr lang="en-US" altLang="zh-CN" sz="1200" dirty="0">
                <a:solidFill>
                  <a:srgbClr val="222222"/>
                </a:solidFill>
              </a:rPr>
              <a:t>, 80-87.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[11] Ding, D., Li, H., Huang, Z., &amp; </a:t>
            </a:r>
            <a:r>
              <a:rPr lang="en-US" altLang="zh-CN" sz="1200" dirty="0" err="1">
                <a:solidFill>
                  <a:srgbClr val="222222"/>
                </a:solidFill>
              </a:rPr>
              <a:t>Mamoulis</a:t>
            </a:r>
            <a:r>
              <a:rPr lang="en-US" altLang="zh-CN" sz="1200" dirty="0">
                <a:solidFill>
                  <a:srgbClr val="222222"/>
                </a:solidFill>
              </a:rPr>
              <a:t>, N. (2017, November). Efficient fault-tolerant group recommendation using alpha-beta-core. In </a:t>
            </a:r>
            <a:r>
              <a:rPr lang="en-US" altLang="zh-CN" sz="1200" i="1" dirty="0">
                <a:solidFill>
                  <a:srgbClr val="222222"/>
                </a:solidFill>
              </a:rPr>
              <a:t>Proceedings of the 2017 ACM on Conference on Information and Knowledge Management</a:t>
            </a:r>
            <a:r>
              <a:rPr lang="en-US" altLang="zh-CN" sz="1200" dirty="0">
                <a:solidFill>
                  <a:srgbClr val="222222"/>
                </a:solidFill>
              </a:rPr>
              <a:t> (pp. 2047-2050).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[12] Wang, K., Zhang, W., Lin, X., Zhang, Y., Qin, L., &amp; Zhang, Y. (2021, April). Efficient and effective community search on large-scale bipartite graphs. In </a:t>
            </a:r>
            <a:r>
              <a:rPr lang="en-US" altLang="zh-CN" sz="1200" i="1" dirty="0">
                <a:solidFill>
                  <a:srgbClr val="222222"/>
                </a:solidFill>
              </a:rPr>
              <a:t>2021 IEEE 37th International Conference on Data Engineering (ICDE)</a:t>
            </a:r>
            <a:r>
              <a:rPr lang="en-US" altLang="zh-CN" sz="1200" dirty="0">
                <a:solidFill>
                  <a:srgbClr val="222222"/>
                </a:solidFill>
              </a:rPr>
              <a:t> (pp. 85-96). IEEE.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222222"/>
                </a:solidFill>
              </a:rPr>
              <a:t>[13] Liu, B., Yuan, L., Lin, X., Qin, L., Zhang, W., &amp; Zhou, J. (2019, May). Efficient (α, β)-core computation: An index-based approach. In The World Wide Web Conference (pp. 1130-1141).</a:t>
            </a:r>
          </a:p>
        </p:txBody>
      </p:sp>
    </p:spTree>
    <p:extLst>
      <p:ext uri="{BB962C8B-B14F-4D97-AF65-F5344CB8AC3E}">
        <p14:creationId xmlns:p14="http://schemas.microsoft.com/office/powerpoint/2010/main" val="47001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Introduction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1"/>
                <a:ext cx="9489273" cy="15183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(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𝛼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𝛽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)-component: Given a bipartite graph and (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𝛼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𝛽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)-core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a subgraph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𝐶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is a (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𝛼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, 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𝛽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)-component if: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𝐶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⊆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𝑅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𝐶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is connected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𝐶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is maximal, i.e., any supergraph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𝐺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′</m:t>
                        </m:r>
                      </m:sup>
                    </m:sSup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⊃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𝐶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 is not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</m:ctrlPr>
                      </m:dPr>
                      <m:e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𝛼</m:t>
                        </m:r>
                        <m:r>
                          <a:rPr lang="en-US" altLang="zh-CN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rtl val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rtl val="0"/>
                  </a:rPr>
                  <a:t>-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  <a:rtl val="0"/>
                  </a:rPr>
                  <a:t> component</a:t>
                </a:r>
                <a:endParaRPr lang="en-US" altLang="zh-CN" sz="2000" dirty="0">
                  <a:solidFill>
                    <a:srgbClr val="000000"/>
                  </a:solidFill>
                  <a:ea typeface="Arial"/>
                  <a:cs typeface="Arial"/>
                  <a:rtl val="0"/>
                </a:endParaRP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1"/>
                <a:ext cx="9489273" cy="1518338"/>
              </a:xfrm>
              <a:prstGeom prst="rect">
                <a:avLst/>
              </a:prstGeom>
              <a:blipFill>
                <a:blip r:embed="rId5"/>
                <a:stretch>
                  <a:fillRect l="-642" t="-4418" r="-385"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21E9480-3413-483D-8997-6F6884F5F7B2}"/>
              </a:ext>
            </a:extLst>
          </p:cNvPr>
          <p:cNvSpPr txBox="1"/>
          <p:nvPr/>
        </p:nvSpPr>
        <p:spPr>
          <a:xfrm>
            <a:off x="1862940" y="411298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/>
                <a:cs typeface="Arial"/>
                <a:rtl val="0"/>
              </a:rPr>
              <a:t>(2, 4)-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component</a:t>
            </a:r>
            <a:endParaRPr lang="zh-CN" altLang="en-US" dirty="0">
              <a:solidFill>
                <a:srgbClr val="000000"/>
              </a:solidFill>
              <a:latin typeface="Arial"/>
              <a:cs typeface="Arial"/>
              <a:rtl val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C673B5D-BA18-4F8D-AE18-7635B6697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954" y="3296379"/>
            <a:ext cx="5048250" cy="264768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F80BC-7CFC-43C3-80D5-F83F774A7599}"/>
              </a:ext>
            </a:extLst>
          </p:cNvPr>
          <p:cNvCxnSpPr>
            <a:cxnSpLocks/>
          </p:cNvCxnSpPr>
          <p:nvPr/>
        </p:nvCxnSpPr>
        <p:spPr>
          <a:xfrm>
            <a:off x="3890511" y="4297560"/>
            <a:ext cx="603849" cy="1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5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Introduction</a:t>
            </a:r>
            <a:endParaRPr lang="zh-CN" altLang="en-US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345971"/>
                <a:ext cx="10261600" cy="15183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(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𝛼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-/</a:t>
                </a:r>
                <a:r>
                  <a:rPr lang="zh-CN" altLang="en-US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𝛽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)-offset: Given a vertex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𝑢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∈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𝑉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𝐺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∈[1, 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deg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𝑢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)]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𝛼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-offset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𝑢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is the maximal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𝛽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value where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𝑢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can be contained in an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𝛽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-component.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Similarly,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sym typeface="Arial"/>
                    <a:rtl val="0"/>
                  </a:rPr>
                  <a:t>given a 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v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∈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𝑉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𝐺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𝛽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∈[1, 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deg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𝑣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  <a:rtl val="0"/>
                      </a:rPr>
                      <m:t>)]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rtl val="0"/>
                      </a:rPr>
                      <m:t>𝛽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-offset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𝑣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𝛽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is the maximal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𝛼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value where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rtl val="0"/>
                      </a:rPr>
                      <m:t>𝑣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 can be contained in an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𝛽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Arial"/>
                    <a:cs typeface="Arial" panose="020B0604020202020204" pitchFamily="34" charset="0"/>
                    <a:rtl val="0"/>
                  </a:rPr>
                  <a:t>-component.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345971"/>
                <a:ext cx="10261600" cy="1518338"/>
              </a:xfrm>
              <a:prstGeom prst="rect">
                <a:avLst/>
              </a:prstGeom>
              <a:blipFill>
                <a:blip r:embed="rId5"/>
                <a:stretch>
                  <a:fillRect l="-594" t="-3213" r="-1188" b="-2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E2A3DB-F68E-4644-83BF-66D664954632}"/>
                  </a:ext>
                </a:extLst>
              </p:cNvPr>
              <p:cNvSpPr txBox="1"/>
              <p:nvPr/>
            </p:nvSpPr>
            <p:spPr>
              <a:xfrm>
                <a:off x="2128390" y="3828635"/>
                <a:ext cx="1541971" cy="916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2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=4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rtl val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  <a:rtl val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rtl val="0"/>
                          </a:rPr>
                          <m:t>, 4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rtl val="0"/>
                      </a:rPr>
                      <m:t>=2</m:t>
                    </m:r>
                  </m:oMath>
                </a14:m>
                <a:r>
                  <a:rPr lang="en-US" altLang="zh-CN" dirty="0"/>
                  <a:t>	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DE2A3DB-F68E-4644-83BF-66D664954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390" y="3828635"/>
                <a:ext cx="1541971" cy="916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3B3FAF0-8E11-41BF-8E7F-137C236D0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317" y="3296379"/>
            <a:ext cx="5048250" cy="2647683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EAC57A8-3AD3-4627-828D-E7952030F119}"/>
              </a:ext>
            </a:extLst>
          </p:cNvPr>
          <p:cNvCxnSpPr>
            <a:cxnSpLocks/>
          </p:cNvCxnSpPr>
          <p:nvPr/>
        </p:nvCxnSpPr>
        <p:spPr>
          <a:xfrm>
            <a:off x="3847382" y="4297560"/>
            <a:ext cx="603849" cy="1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5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Problem definition</a:t>
            </a:r>
            <a:endParaRPr lang="zh-CN" altLang="en-US" dirty="0">
              <a:latin typeface="+mn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907" y="1013054"/>
                <a:ext cx="11074793" cy="44078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/>
                  <a:t>Given a bipartite graph G, we aim to build </a:t>
                </a:r>
                <a:r>
                  <a:rPr lang="en-US" altLang="zh-CN" sz="2400" b="1" dirty="0"/>
                  <a:t>the bipartite hierarchy </a:t>
                </a:r>
                <a:r>
                  <a:rPr lang="en-US" altLang="zh-CN" sz="2400" dirty="0"/>
                  <a:t>that consists of </a:t>
                </a:r>
                <a:r>
                  <a:rPr lang="en-US" altLang="zh-CN" sz="2400" b="1" dirty="0"/>
                  <a:t>the upper hierarchy </a:t>
                </a:r>
                <a:r>
                  <a:rPr lang="en-US" altLang="zh-CN" sz="2400" dirty="0"/>
                  <a:t>for upper vertices and </a:t>
                </a:r>
                <a:r>
                  <a:rPr lang="en-US" altLang="zh-CN" sz="2400" b="1" dirty="0"/>
                  <a:t>the lower hierarchy </a:t>
                </a:r>
                <a:r>
                  <a:rPr lang="en-US" altLang="zh-CN" sz="2400" dirty="0"/>
                  <a:t>for lower vertices according to the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sz="2400" dirty="0"/>
                  <a:t>-cores and the connectivity. 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7F1AD0FD-B2DE-4E98-87DC-04C04BFD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7" y="1013054"/>
                <a:ext cx="11074793" cy="4407849"/>
              </a:xfrm>
              <a:prstGeom prst="rect">
                <a:avLst/>
              </a:prstGeom>
              <a:blipFill>
                <a:blip r:embed="rId5"/>
                <a:stretch>
                  <a:fillRect l="-881" r="-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EF02651-C3FF-4FC2-9758-3160ABAEB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9" y="3641021"/>
            <a:ext cx="3373058" cy="1946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F1617-7E87-4969-ADEA-12AF1BEF1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746" y="3428999"/>
            <a:ext cx="3444271" cy="26809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1EBAAB-BCA0-4AC0-B221-8EB0C8DAC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741" y="3641021"/>
            <a:ext cx="3878078" cy="22568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FD3330E-5087-4DC6-BBBA-1EA962DF6631}"/>
              </a:ext>
            </a:extLst>
          </p:cNvPr>
          <p:cNvSpPr txBox="1"/>
          <p:nvPr/>
        </p:nvSpPr>
        <p:spPr>
          <a:xfrm>
            <a:off x="5085775" y="6069382"/>
            <a:ext cx="2279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the upper hierarchy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9F00F4-A9FB-405D-816F-F2FFCF63EEE6}"/>
              </a:ext>
            </a:extLst>
          </p:cNvPr>
          <p:cNvSpPr txBox="1"/>
          <p:nvPr/>
        </p:nvSpPr>
        <p:spPr>
          <a:xfrm>
            <a:off x="8823518" y="6069382"/>
            <a:ext cx="2279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the lower hierarchy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50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Applications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4606881" cy="49685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Bipartite network visualization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Reveal the relationships of vertices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Community density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Dense regions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Generate insights for network analysis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For IMDB dataset, we can analyze the involvement of people (or the importance of actors) at different levels of granularity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A18684-51FE-44AE-8158-1021C636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66" y="1101092"/>
            <a:ext cx="5123522" cy="48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Applications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7F1AD0FD-B2DE-4E98-87DC-04C04BFDF056}"/>
              </a:ext>
            </a:extLst>
          </p:cNvPr>
          <p:cNvSpPr txBox="1">
            <a:spLocks/>
          </p:cNvSpPr>
          <p:nvPr/>
        </p:nvSpPr>
        <p:spPr>
          <a:xfrm>
            <a:off x="1055688" y="1345970"/>
            <a:ext cx="10261600" cy="4407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Efficient community search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Searching communities can support many real-world applications (e.g., recommendation)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Evaluating vertex engagement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Evaluate the vertex engagement in bipartite graphs based on the positions of vertices in the hierarchy</a:t>
            </a:r>
          </a:p>
        </p:txBody>
      </p:sp>
    </p:spTree>
    <p:extLst>
      <p:ext uri="{BB962C8B-B14F-4D97-AF65-F5344CB8AC3E}">
        <p14:creationId xmlns:p14="http://schemas.microsoft.com/office/powerpoint/2010/main" val="3658381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|0.6|0.7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.2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4428</Words>
  <Application>Microsoft Office PowerPoint</Application>
  <PresentationFormat>宽屏</PresentationFormat>
  <Paragraphs>757</Paragraphs>
  <Slides>48</Slides>
  <Notes>48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等线</vt:lpstr>
      <vt:lpstr>等线 Light</vt:lpstr>
      <vt:lpstr>Arial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Hierarchy of Bipartite Graphs with Cohesive Subgraphs</dc:title>
  <dc:creator>Shunyang Li</dc:creator>
  <cp:lastModifiedBy>Kai Wang</cp:lastModifiedBy>
  <cp:revision>376</cp:revision>
  <dcterms:created xsi:type="dcterms:W3CDTF">2022-04-03T11:10:18Z</dcterms:created>
  <dcterms:modified xsi:type="dcterms:W3CDTF">2022-06-29T01:26:19Z</dcterms:modified>
</cp:coreProperties>
</file>